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85" r:id="rId3"/>
    <p:sldId id="257" r:id="rId4"/>
    <p:sldId id="289" r:id="rId5"/>
    <p:sldId id="290" r:id="rId6"/>
    <p:sldId id="294" r:id="rId7"/>
    <p:sldId id="291" r:id="rId8"/>
    <p:sldId id="282" r:id="rId9"/>
    <p:sldId id="286" r:id="rId10"/>
    <p:sldId id="287" r:id="rId11"/>
    <p:sldId id="276" r:id="rId12"/>
    <p:sldId id="297" r:id="rId13"/>
    <p:sldId id="299" r:id="rId14"/>
    <p:sldId id="300" r:id="rId15"/>
    <p:sldId id="30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85417"/>
  </p:normalViewPr>
  <p:slideViewPr>
    <p:cSldViewPr snapToGrid="0" snapToObjects="1">
      <p:cViewPr varScale="1">
        <p:scale>
          <a:sx n="98" d="100"/>
          <a:sy n="98" d="100"/>
        </p:scale>
        <p:origin x="14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401400-D2EE-A84E-9EB0-A35001512C57}" type="datetimeFigureOut">
              <a:rPr lang="en-US" smtClean="0"/>
              <a:t>4/28/17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A4D93-186D-B14F-AEE7-632AD080981F}" type="slidenum">
              <a:rPr lang="en-US" smtClean="0"/>
              <a:t>‹#›</a:t>
            </a:fld>
            <a:endParaRPr lang="en-US"/>
          </a:p>
        </p:txBody>
      </p:sp>
    </p:spTree>
    <p:extLst>
      <p:ext uri="{BB962C8B-B14F-4D97-AF65-F5344CB8AC3E}">
        <p14:creationId xmlns:p14="http://schemas.microsoft.com/office/powerpoint/2010/main" val="836957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A4D93-186D-B14F-AEE7-632AD080981F}" type="slidenum">
              <a:rPr lang="en-US" smtClean="0"/>
              <a:t>1</a:t>
            </a:fld>
            <a:endParaRPr lang="en-US"/>
          </a:p>
        </p:txBody>
      </p:sp>
    </p:spTree>
    <p:extLst>
      <p:ext uri="{BB962C8B-B14F-4D97-AF65-F5344CB8AC3E}">
        <p14:creationId xmlns:p14="http://schemas.microsoft.com/office/powerpoint/2010/main" val="720596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4A4D93-186D-B14F-AEE7-632AD080981F}" type="slidenum">
              <a:rPr lang="en-US" smtClean="0"/>
              <a:t>3</a:t>
            </a:fld>
            <a:endParaRPr lang="en-US"/>
          </a:p>
        </p:txBody>
      </p:sp>
    </p:spTree>
    <p:extLst>
      <p:ext uri="{BB962C8B-B14F-4D97-AF65-F5344CB8AC3E}">
        <p14:creationId xmlns:p14="http://schemas.microsoft.com/office/powerpoint/2010/main" val="566938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Number projects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Most of employees having 2 projects are showing a high rate of leaving most of them seem to be mid level </a:t>
            </a:r>
            <a:r>
              <a:rPr lang="en-US" sz="1200" b="0" i="0" kern="1200" dirty="0" smtClean="0">
                <a:solidFill>
                  <a:schemeClr val="tx1"/>
                </a:solidFill>
                <a:effectLst/>
                <a:latin typeface="+mn-lt"/>
                <a:ea typeface="+mn-ea"/>
                <a:cs typeface="+mn-cs"/>
              </a:rPr>
              <a:t>satisfaction level.</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Most of the employees having 3 - 5 projects are having high satisfaction level. We can also see employees leaving creeping between 3 - 5 projects and most of employees leaving are having high satisfaction level too.</a:t>
            </a:r>
          </a:p>
          <a:p>
            <a:r>
              <a:rPr lang="en-US" sz="1200" b="0" i="0" kern="1200" dirty="0" smtClean="0">
                <a:solidFill>
                  <a:schemeClr val="tx1"/>
                </a:solidFill>
                <a:effectLst/>
                <a:latin typeface="+mn-lt"/>
                <a:ea typeface="+mn-ea"/>
                <a:cs typeface="+mn-cs"/>
              </a:rPr>
              <a:t>- 6 - 7 projects however we see satisfaction level being very low and a very high rate employees leaving.</a:t>
            </a:r>
          </a:p>
          <a:p>
            <a:endParaRPr lang="en-US" dirty="0" smtClean="0"/>
          </a:p>
          <a:p>
            <a:r>
              <a:rPr lang="en-US" dirty="0" err="1" smtClean="0"/>
              <a:t>Average_monthly_hours</a:t>
            </a:r>
            <a:endParaRPr lang="en-US" dirty="0" smtClean="0"/>
          </a:p>
          <a:p>
            <a:r>
              <a:rPr lang="en-US" sz="1200" b="0" i="0" kern="1200" dirty="0" smtClean="0">
                <a:solidFill>
                  <a:schemeClr val="tx1"/>
                </a:solidFill>
                <a:effectLst/>
                <a:latin typeface="+mn-lt"/>
                <a:ea typeface="+mn-ea"/>
                <a:cs typeface="+mn-cs"/>
              </a:rPr>
              <a:t>- Since </a:t>
            </a:r>
            <a:r>
              <a:rPr lang="en-US" sz="1200" b="0" i="0" kern="1200" dirty="0" err="1" smtClean="0">
                <a:solidFill>
                  <a:schemeClr val="tx1"/>
                </a:solidFill>
                <a:effectLst/>
                <a:latin typeface="+mn-lt"/>
                <a:ea typeface="+mn-ea"/>
                <a:cs typeface="+mn-cs"/>
              </a:rPr>
              <a:t>average_montly_hours</a:t>
            </a:r>
            <a:r>
              <a:rPr lang="en-US" sz="1200" b="0" i="0" kern="1200" dirty="0" smtClean="0">
                <a:solidFill>
                  <a:schemeClr val="tx1"/>
                </a:solidFill>
                <a:effectLst/>
                <a:latin typeface="+mn-lt"/>
                <a:ea typeface="+mn-ea"/>
                <a:cs typeface="+mn-cs"/>
              </a:rPr>
              <a:t> is </a:t>
            </a:r>
            <a:r>
              <a:rPr lang="en-US" sz="1200" b="0" i="0" kern="1200" dirty="0" smtClean="0">
                <a:solidFill>
                  <a:schemeClr val="tx1"/>
                </a:solidFill>
                <a:effectLst/>
                <a:latin typeface="+mn-lt"/>
                <a:ea typeface="+mn-ea"/>
                <a:cs typeface="+mn-cs"/>
              </a:rPr>
              <a:t>continuous </a:t>
            </a:r>
            <a:r>
              <a:rPr lang="en-US" sz="1200" b="0" i="0" kern="1200" dirty="0" smtClean="0">
                <a:solidFill>
                  <a:schemeClr val="tx1"/>
                </a:solidFill>
                <a:effectLst/>
                <a:latin typeface="+mn-lt"/>
                <a:ea typeface="+mn-ea"/>
                <a:cs typeface="+mn-cs"/>
              </a:rPr>
              <a:t>data, in order for being able to use as a facet lets make it a discrete by creating ranges / </a:t>
            </a:r>
            <a:r>
              <a:rPr lang="en-US" sz="1200" b="0" i="0" kern="1200" dirty="0" err="1" smtClean="0">
                <a:solidFill>
                  <a:schemeClr val="tx1"/>
                </a:solidFill>
                <a:effectLst/>
                <a:latin typeface="+mn-lt"/>
                <a:ea typeface="+mn-ea"/>
                <a:cs typeface="+mn-cs"/>
              </a:rPr>
              <a:t>monthly_hrs_range</a:t>
            </a:r>
            <a:r>
              <a:rPr lang="en-US" sz="1200" b="0" i="0" kern="1200" dirty="0" smtClean="0">
                <a:solidFill>
                  <a:schemeClr val="tx1"/>
                </a:solidFill>
                <a:effectLst/>
                <a:latin typeface="+mn-lt"/>
                <a:ea typeface="+mn-ea"/>
                <a:cs typeface="+mn-cs"/>
              </a:rPr>
              <a:t>. Starting at 174 hours as that is </a:t>
            </a:r>
            <a:r>
              <a:rPr lang="en-US" sz="1200" b="1" i="0" kern="1200" dirty="0" smtClean="0">
                <a:solidFill>
                  <a:schemeClr val="tx1"/>
                </a:solidFill>
                <a:effectLst/>
                <a:latin typeface="+mn-lt"/>
                <a:ea typeface="+mn-ea"/>
                <a:cs typeface="+mn-cs"/>
              </a:rPr>
              <a:t>normal</a:t>
            </a:r>
            <a:r>
              <a:rPr lang="en-US" sz="1200" b="0" i="0" kern="1200" dirty="0" smtClean="0">
                <a:solidFill>
                  <a:schemeClr val="tx1"/>
                </a:solidFill>
                <a:effectLst/>
                <a:latin typeface="+mn-lt"/>
                <a:ea typeface="+mn-ea"/>
                <a:cs typeface="+mn-cs"/>
              </a:rPr>
              <a:t> average monthly hours.</a:t>
            </a:r>
          </a:p>
          <a:p>
            <a:r>
              <a:rPr lang="en-US" sz="1200" b="0" i="0" kern="1200" dirty="0" smtClean="0">
                <a:solidFill>
                  <a:schemeClr val="tx1"/>
                </a:solidFill>
                <a:effectLst/>
                <a:latin typeface="+mn-lt"/>
                <a:ea typeface="+mn-ea"/>
                <a:cs typeface="+mn-cs"/>
              </a:rPr>
              <a:t>- Employees putting in 174 and less average monthly hours show medium satisfaction and very high rate of leaving.</a:t>
            </a:r>
          </a:p>
          <a:p>
            <a:r>
              <a:rPr lang="en-US" sz="1200" b="0" i="0" kern="1200" dirty="0" smtClean="0">
                <a:solidFill>
                  <a:schemeClr val="tx1"/>
                </a:solidFill>
                <a:effectLst/>
                <a:latin typeface="+mn-lt"/>
                <a:ea typeface="+mn-ea"/>
                <a:cs typeface="+mn-cs"/>
              </a:rPr>
              <a:t>- Employees putting in 174 - 225 average monthly hours seems to have higher satisfaction level. Though we can see a small peak in employees leaving in this category. (8-10 </a:t>
            </a:r>
            <a:r>
              <a:rPr lang="en-US" sz="1200" b="0" i="0" kern="1200" dirty="0" err="1" smtClean="0">
                <a:solidFill>
                  <a:schemeClr val="tx1"/>
                </a:solidFill>
                <a:effectLst/>
                <a:latin typeface="+mn-lt"/>
                <a:ea typeface="+mn-ea"/>
                <a:cs typeface="+mn-cs"/>
              </a:rPr>
              <a:t>hrs</a:t>
            </a:r>
            <a:r>
              <a:rPr lang="en-US" sz="1200" b="0" i="0" kern="1200" dirty="0" smtClean="0">
                <a:solidFill>
                  <a:schemeClr val="tx1"/>
                </a:solidFill>
                <a:effectLst/>
                <a:latin typeface="+mn-lt"/>
                <a:ea typeface="+mn-ea"/>
                <a:cs typeface="+mn-cs"/>
              </a:rPr>
              <a:t> a day)</a:t>
            </a:r>
          </a:p>
          <a:p>
            <a:r>
              <a:rPr lang="en-US" sz="1200" b="0" i="0" kern="1200" dirty="0" smtClean="0">
                <a:solidFill>
                  <a:schemeClr val="tx1"/>
                </a:solidFill>
                <a:effectLst/>
                <a:latin typeface="+mn-lt"/>
                <a:ea typeface="+mn-ea"/>
                <a:cs typeface="+mn-cs"/>
              </a:rPr>
              <a:t>- Employees putting in 225 - 275 average monthly hours show mostly higher satisfaction level and we can see rate of leaving in high satisfaction level creeping. (10 - 13 hours a day)</a:t>
            </a:r>
          </a:p>
          <a:p>
            <a:r>
              <a:rPr lang="en-US" sz="1200" b="0" i="0" kern="1200" dirty="0" smtClean="0">
                <a:solidFill>
                  <a:schemeClr val="tx1"/>
                </a:solidFill>
                <a:effectLst/>
                <a:latin typeface="+mn-lt"/>
                <a:ea typeface="+mn-ea"/>
                <a:cs typeface="+mn-cs"/>
              </a:rPr>
              <a:t>- Employees putting in 275 hours and more average monthly hours are having a very low satisfaction level and are mostly leaving.</a:t>
            </a:r>
          </a:p>
          <a:p>
            <a:endParaRPr lang="en-US" dirty="0"/>
          </a:p>
        </p:txBody>
      </p:sp>
      <p:sp>
        <p:nvSpPr>
          <p:cNvPr id="4" name="Slide Number Placeholder 3"/>
          <p:cNvSpPr>
            <a:spLocks noGrp="1"/>
          </p:cNvSpPr>
          <p:nvPr>
            <p:ph type="sldNum" sz="quarter" idx="10"/>
          </p:nvPr>
        </p:nvSpPr>
        <p:spPr/>
        <p:txBody>
          <a:bodyPr/>
          <a:lstStyle/>
          <a:p>
            <a:fld id="{474A4D93-186D-B14F-AEE7-632AD080981F}" type="slidenum">
              <a:rPr lang="en-US" smtClean="0"/>
              <a:t>5</a:t>
            </a:fld>
            <a:endParaRPr lang="en-US"/>
          </a:p>
        </p:txBody>
      </p:sp>
    </p:spTree>
    <p:extLst>
      <p:ext uri="{BB962C8B-B14F-4D97-AF65-F5344CB8AC3E}">
        <p14:creationId xmlns:p14="http://schemas.microsoft.com/office/powerpoint/2010/main" val="410861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evaluation</a:t>
            </a:r>
            <a:endParaRPr lang="en-US" dirty="0" smtClean="0"/>
          </a:p>
          <a:p>
            <a:r>
              <a:rPr lang="en-US" sz="1200" b="0" i="0" kern="1200" dirty="0" smtClean="0">
                <a:solidFill>
                  <a:schemeClr val="tx1"/>
                </a:solidFill>
                <a:effectLst/>
                <a:latin typeface="+mn-lt"/>
                <a:ea typeface="+mn-ea"/>
                <a:cs typeface="+mn-cs"/>
              </a:rPr>
              <a:t>- Since </a:t>
            </a:r>
            <a:r>
              <a:rPr lang="en-US" sz="1200" b="0" i="0" kern="1200" dirty="0" smtClean="0">
                <a:solidFill>
                  <a:schemeClr val="tx1"/>
                </a:solidFill>
                <a:effectLst/>
                <a:latin typeface="+mn-lt"/>
                <a:ea typeface="+mn-ea"/>
                <a:cs typeface="+mn-cs"/>
              </a:rPr>
              <a:t>last evaluation </a:t>
            </a:r>
            <a:r>
              <a:rPr lang="en-US" sz="1200" b="0" i="0" kern="1200" dirty="0" smtClean="0">
                <a:solidFill>
                  <a:schemeClr val="tx1"/>
                </a:solidFill>
                <a:effectLst/>
                <a:latin typeface="+mn-lt"/>
                <a:ea typeface="+mn-ea"/>
                <a:cs typeface="+mn-cs"/>
              </a:rPr>
              <a:t>is continuous data, first lets round the last evaluation to 1 place and then make it into a factor</a:t>
            </a:r>
          </a:p>
          <a:p>
            <a:r>
              <a:rPr lang="en-US" sz="1200" b="0" i="0" kern="1200" dirty="0" smtClean="0">
                <a:solidFill>
                  <a:schemeClr val="tx1"/>
                </a:solidFill>
                <a:effectLst/>
                <a:latin typeface="+mn-lt"/>
                <a:ea typeface="+mn-ea"/>
                <a:cs typeface="+mn-cs"/>
              </a:rPr>
              <a:t>- Employees having evaluation rating 0.4 - 0.6, show satisfaction levels improving with rating and employees leaving have mostly medium satisfaction level.</a:t>
            </a:r>
          </a:p>
          <a:p>
            <a:pPr marL="171450" indent="-171450">
              <a:buFontTx/>
              <a:buChar char="-"/>
            </a:pPr>
            <a:r>
              <a:rPr lang="en-US" sz="1200" b="0" i="0" kern="1200" dirty="0" smtClean="0">
                <a:solidFill>
                  <a:schemeClr val="tx1"/>
                </a:solidFill>
                <a:effectLst/>
                <a:latin typeface="+mn-lt"/>
                <a:ea typeface="+mn-ea"/>
                <a:cs typeface="+mn-cs"/>
              </a:rPr>
              <a:t>Employees at 0.7 rating show higher satisfaction level and low rate of quitting.</a:t>
            </a:r>
          </a:p>
          <a:p>
            <a:pPr marL="171450" indent="-171450">
              <a:buFontTx/>
              <a:buChar char="-"/>
            </a:pPr>
            <a:r>
              <a:rPr lang="en-US" sz="1200" b="0" i="0" kern="1200" dirty="0" smtClean="0">
                <a:solidFill>
                  <a:schemeClr val="tx1"/>
                </a:solidFill>
                <a:effectLst/>
                <a:latin typeface="+mn-lt"/>
                <a:ea typeface="+mn-ea"/>
                <a:cs typeface="+mn-cs"/>
              </a:rPr>
              <a:t>Employees having higher rating of 0.8 </a:t>
            </a:r>
            <a:r>
              <a:rPr lang="mr-IN" sz="1200" b="0"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1, with increasing rating we see folks leaving with low satisfaction level gradually reducing but then employees with high satisfaction and leaving is slowly creeping up.</a:t>
            </a:r>
          </a:p>
          <a:p>
            <a:pPr marL="171450" indent="-171450">
              <a:buFontTx/>
              <a:buChar char="-"/>
            </a:pPr>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dirty="0" err="1" smtClean="0">
                <a:solidFill>
                  <a:schemeClr val="tx1"/>
                </a:solidFill>
                <a:effectLst/>
                <a:latin typeface="+mn-lt"/>
                <a:ea typeface="+mn-ea"/>
                <a:cs typeface="+mn-cs"/>
              </a:rPr>
              <a:t>Time_spend_company</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Employees who have spent 2 years show very low rate of leaving and seem to have high satisfaction</a:t>
            </a:r>
          </a:p>
          <a:p>
            <a:r>
              <a:rPr lang="en-US" sz="1200" b="0" i="0" kern="1200" dirty="0" smtClean="0">
                <a:solidFill>
                  <a:schemeClr val="tx1"/>
                </a:solidFill>
                <a:effectLst/>
                <a:latin typeface="+mn-lt"/>
                <a:ea typeface="+mn-ea"/>
                <a:cs typeface="+mn-cs"/>
              </a:rPr>
              <a:t>- Employees who have been with the company 3 years show high satisfaction level among folks who remain but mostly there is a segment with medium satisfaction who are leaving with high rate.</a:t>
            </a:r>
          </a:p>
          <a:p>
            <a:r>
              <a:rPr lang="en-US" sz="1200" b="0" i="0" kern="1200" dirty="0" smtClean="0">
                <a:solidFill>
                  <a:schemeClr val="tx1"/>
                </a:solidFill>
                <a:effectLst/>
                <a:latin typeface="+mn-lt"/>
                <a:ea typeface="+mn-ea"/>
                <a:cs typeface="+mn-cs"/>
              </a:rPr>
              <a:t>- Employees who have spent 4 years continue to have high satisfaction level among who remain, but has a segment which has low satisfaction level and are leaving at high rate.</a:t>
            </a:r>
          </a:p>
          <a:p>
            <a:r>
              <a:rPr lang="en-US" sz="1200" b="0" i="0" kern="1200" dirty="0" smtClean="0">
                <a:solidFill>
                  <a:schemeClr val="tx1"/>
                </a:solidFill>
                <a:effectLst/>
                <a:latin typeface="+mn-lt"/>
                <a:ea typeface="+mn-ea"/>
                <a:cs typeface="+mn-cs"/>
              </a:rPr>
              <a:t>- Employees who have been with company 5- 6 years however show a higher rate of leaving in higher satisfaction level.</a:t>
            </a:r>
          </a:p>
          <a:p>
            <a:r>
              <a:rPr lang="en-US" sz="1200" b="0" i="0" kern="1200" dirty="0" smtClean="0">
                <a:solidFill>
                  <a:schemeClr val="tx1"/>
                </a:solidFill>
                <a:effectLst/>
                <a:latin typeface="+mn-lt"/>
                <a:ea typeface="+mn-ea"/>
                <a:cs typeface="+mn-cs"/>
              </a:rPr>
              <a:t>- Employees who have been longer than 6 are very low and most of them stay.</a:t>
            </a:r>
          </a:p>
          <a:p>
            <a:pPr marL="171450" indent="-171450">
              <a:buFontTx/>
              <a:buChar cha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74A4D93-186D-B14F-AEE7-632AD080981F}" type="slidenum">
              <a:rPr lang="en-US" smtClean="0"/>
              <a:t>6</a:t>
            </a:fld>
            <a:endParaRPr lang="en-US"/>
          </a:p>
        </p:txBody>
      </p:sp>
    </p:spTree>
    <p:extLst>
      <p:ext uri="{BB962C8B-B14F-4D97-AF65-F5344CB8AC3E}">
        <p14:creationId xmlns:p14="http://schemas.microsoft.com/office/powerpoint/2010/main" val="352888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We can see 3 categories/patterns of employees who are leaving</a:t>
            </a:r>
          </a:p>
          <a:p>
            <a:r>
              <a:rPr lang="en-US" sz="1200" b="0" i="0" kern="1200" dirty="0" smtClean="0">
                <a:solidFill>
                  <a:schemeClr val="tx1"/>
                </a:solidFill>
                <a:effectLst/>
                <a:latin typeface="+mn-lt"/>
                <a:ea typeface="+mn-ea"/>
                <a:cs typeface="+mn-cs"/>
              </a:rPr>
              <a:t>high satisfaction level</a:t>
            </a:r>
          </a:p>
          <a:p>
            <a:pPr lvl="1"/>
            <a:r>
              <a:rPr lang="en-US" sz="1200" b="0" i="0" kern="1200" dirty="0" smtClean="0">
                <a:solidFill>
                  <a:schemeClr val="tx1"/>
                </a:solidFill>
                <a:effectLst/>
                <a:latin typeface="+mn-lt"/>
                <a:ea typeface="+mn-ea"/>
                <a:cs typeface="+mn-cs"/>
              </a:rPr>
              <a:t>Employees involved in 3 - 5 projects</a:t>
            </a:r>
          </a:p>
          <a:p>
            <a:pPr lvl="1"/>
            <a:r>
              <a:rPr lang="en-US" sz="1200" b="0" i="0" kern="1200" dirty="0" smtClean="0">
                <a:solidFill>
                  <a:schemeClr val="tx1"/>
                </a:solidFill>
                <a:effectLst/>
                <a:latin typeface="+mn-lt"/>
                <a:ea typeface="+mn-ea"/>
                <a:cs typeface="+mn-cs"/>
              </a:rPr>
              <a:t>Employees putting in 225 - 275 average monthly hours. (10 - 13 </a:t>
            </a:r>
            <a:r>
              <a:rPr lang="en-US" sz="1200" b="0" i="0" kern="1200" dirty="0" err="1" smtClean="0">
                <a:solidFill>
                  <a:schemeClr val="tx1"/>
                </a:solidFill>
                <a:effectLst/>
                <a:latin typeface="+mn-lt"/>
                <a:ea typeface="+mn-ea"/>
                <a:cs typeface="+mn-cs"/>
              </a:rPr>
              <a:t>hrs</a:t>
            </a:r>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Employees with a evaluation rating of 0.8 - 1.</a:t>
            </a:r>
          </a:p>
          <a:p>
            <a:pPr lvl="1"/>
            <a:r>
              <a:rPr lang="en-US" sz="1200" b="0" i="0" kern="1200" dirty="0" smtClean="0">
                <a:solidFill>
                  <a:schemeClr val="tx1"/>
                </a:solidFill>
                <a:effectLst/>
                <a:latin typeface="+mn-lt"/>
                <a:ea typeface="+mn-ea"/>
                <a:cs typeface="+mn-cs"/>
              </a:rPr>
              <a:t>Employees who have been with the company 5 - 6 years</a:t>
            </a:r>
          </a:p>
          <a:p>
            <a:r>
              <a:rPr lang="en-US" sz="1200" b="0" i="0" kern="1200" dirty="0" smtClean="0">
                <a:solidFill>
                  <a:schemeClr val="tx1"/>
                </a:solidFill>
                <a:effectLst/>
                <a:latin typeface="+mn-lt"/>
                <a:ea typeface="+mn-ea"/>
                <a:cs typeface="+mn-cs"/>
              </a:rPr>
              <a:t>medium satisfaction level</a:t>
            </a:r>
          </a:p>
          <a:p>
            <a:pPr lvl="1"/>
            <a:r>
              <a:rPr lang="en-US" sz="1200" b="0" i="0" kern="1200" dirty="0" smtClean="0">
                <a:solidFill>
                  <a:schemeClr val="tx1"/>
                </a:solidFill>
                <a:effectLst/>
                <a:latin typeface="+mn-lt"/>
                <a:ea typeface="+mn-ea"/>
                <a:cs typeface="+mn-cs"/>
              </a:rPr>
              <a:t>Employees involved in 2 projects</a:t>
            </a:r>
          </a:p>
          <a:p>
            <a:pPr lvl="1"/>
            <a:r>
              <a:rPr lang="en-US" sz="1200" b="0" i="0" kern="1200" dirty="0" smtClean="0">
                <a:solidFill>
                  <a:schemeClr val="tx1"/>
                </a:solidFill>
                <a:effectLst/>
                <a:latin typeface="+mn-lt"/>
                <a:ea typeface="+mn-ea"/>
                <a:cs typeface="+mn-cs"/>
              </a:rPr>
              <a:t>Employees putting in 174 and less average monthly hours. ( less than 8 </a:t>
            </a:r>
            <a:r>
              <a:rPr lang="en-US" sz="1200" b="0" i="0" kern="1200" dirty="0" err="1" smtClean="0">
                <a:solidFill>
                  <a:schemeClr val="tx1"/>
                </a:solidFill>
                <a:effectLst/>
                <a:latin typeface="+mn-lt"/>
                <a:ea typeface="+mn-ea"/>
                <a:cs typeface="+mn-cs"/>
              </a:rPr>
              <a:t>hrs</a:t>
            </a:r>
            <a:r>
              <a:rPr lang="en-US" sz="1200" b="0" i="0" kern="1200" dirty="0" smtClean="0">
                <a:solidFill>
                  <a:schemeClr val="tx1"/>
                </a:solidFill>
                <a:effectLst/>
                <a:latin typeface="+mn-lt"/>
                <a:ea typeface="+mn-ea"/>
                <a:cs typeface="+mn-cs"/>
              </a:rPr>
              <a:t> a day)</a:t>
            </a:r>
          </a:p>
          <a:p>
            <a:pPr lvl="1"/>
            <a:r>
              <a:rPr lang="en-US" sz="1200" b="0" i="0" kern="1200" dirty="0" smtClean="0">
                <a:solidFill>
                  <a:schemeClr val="tx1"/>
                </a:solidFill>
                <a:effectLst/>
                <a:latin typeface="+mn-lt"/>
                <a:ea typeface="+mn-ea"/>
                <a:cs typeface="+mn-cs"/>
              </a:rPr>
              <a:t>Employees having evaluation rating 0.4 - 0.6</a:t>
            </a:r>
          </a:p>
          <a:p>
            <a:pPr lvl="1"/>
            <a:r>
              <a:rPr lang="en-US" sz="1200" b="0" i="0" kern="1200" dirty="0" smtClean="0">
                <a:solidFill>
                  <a:schemeClr val="tx1"/>
                </a:solidFill>
                <a:effectLst/>
                <a:latin typeface="+mn-lt"/>
                <a:ea typeface="+mn-ea"/>
                <a:cs typeface="+mn-cs"/>
              </a:rPr>
              <a:t>Employees who have been with the company for around 3 years</a:t>
            </a:r>
          </a:p>
          <a:p>
            <a:r>
              <a:rPr lang="en-US" sz="1200" b="0" i="0" kern="1200" dirty="0" smtClean="0">
                <a:solidFill>
                  <a:schemeClr val="tx1"/>
                </a:solidFill>
                <a:effectLst/>
                <a:latin typeface="+mn-lt"/>
                <a:ea typeface="+mn-ea"/>
                <a:cs typeface="+mn-cs"/>
              </a:rPr>
              <a:t>low satisfaction level</a:t>
            </a:r>
          </a:p>
          <a:p>
            <a:pPr lvl="1"/>
            <a:r>
              <a:rPr lang="en-US" sz="1200" b="0" i="0" kern="1200" dirty="0" smtClean="0">
                <a:solidFill>
                  <a:schemeClr val="tx1"/>
                </a:solidFill>
                <a:effectLst/>
                <a:latin typeface="+mn-lt"/>
                <a:ea typeface="+mn-ea"/>
                <a:cs typeface="+mn-cs"/>
              </a:rPr>
              <a:t>Employees involved in 6 - 7 projects</a:t>
            </a:r>
          </a:p>
          <a:p>
            <a:pPr lvl="1"/>
            <a:r>
              <a:rPr lang="en-US" sz="1200" b="0" i="0" kern="1200" dirty="0" smtClean="0">
                <a:solidFill>
                  <a:schemeClr val="tx1"/>
                </a:solidFill>
                <a:effectLst/>
                <a:latin typeface="+mn-lt"/>
                <a:ea typeface="+mn-ea"/>
                <a:cs typeface="+mn-cs"/>
              </a:rPr>
              <a:t>Employees putting in 275 hours and more average monthly hours (More than 13 </a:t>
            </a:r>
            <a:r>
              <a:rPr lang="en-US" sz="1200" b="0" i="0" kern="1200" dirty="0" err="1" smtClean="0">
                <a:solidFill>
                  <a:schemeClr val="tx1"/>
                </a:solidFill>
                <a:effectLst/>
                <a:latin typeface="+mn-lt"/>
                <a:ea typeface="+mn-ea"/>
                <a:cs typeface="+mn-cs"/>
              </a:rPr>
              <a:t>hrs</a:t>
            </a:r>
            <a:r>
              <a:rPr lang="en-US" sz="1200" b="0" i="0" kern="1200" dirty="0" smtClean="0">
                <a:solidFill>
                  <a:schemeClr val="tx1"/>
                </a:solidFill>
                <a:effectLst/>
                <a:latin typeface="+mn-lt"/>
                <a:ea typeface="+mn-ea"/>
                <a:cs typeface="+mn-cs"/>
              </a:rPr>
              <a:t> a day)</a:t>
            </a:r>
          </a:p>
          <a:p>
            <a:pPr lvl="1"/>
            <a:r>
              <a:rPr lang="en-US" sz="1200" b="0" i="0" kern="1200" dirty="0" smtClean="0">
                <a:solidFill>
                  <a:schemeClr val="tx1"/>
                </a:solidFill>
                <a:effectLst/>
                <a:latin typeface="+mn-lt"/>
                <a:ea typeface="+mn-ea"/>
                <a:cs typeface="+mn-cs"/>
              </a:rPr>
              <a:t>Employees having evaluation rating 0.8 - 1 ( this group also has folks leaving at higher satisfaction level too)</a:t>
            </a:r>
          </a:p>
          <a:p>
            <a:pPr lvl="1"/>
            <a:r>
              <a:rPr lang="en-US" sz="1200" b="0" i="0" kern="1200" dirty="0" smtClean="0">
                <a:solidFill>
                  <a:schemeClr val="tx1"/>
                </a:solidFill>
                <a:effectLst/>
                <a:latin typeface="+mn-lt"/>
                <a:ea typeface="+mn-ea"/>
                <a:cs typeface="+mn-cs"/>
              </a:rPr>
              <a:t>Employees who have been with the company for around 4 years</a:t>
            </a:r>
          </a:p>
          <a:p>
            <a:endParaRPr lang="en-US" dirty="0"/>
          </a:p>
        </p:txBody>
      </p:sp>
      <p:sp>
        <p:nvSpPr>
          <p:cNvPr id="4" name="Slide Number Placeholder 3"/>
          <p:cNvSpPr>
            <a:spLocks noGrp="1"/>
          </p:cNvSpPr>
          <p:nvPr>
            <p:ph type="sldNum" sz="quarter" idx="10"/>
          </p:nvPr>
        </p:nvSpPr>
        <p:spPr/>
        <p:txBody>
          <a:bodyPr/>
          <a:lstStyle/>
          <a:p>
            <a:fld id="{474A4D93-186D-B14F-AEE7-632AD080981F}" type="slidenum">
              <a:rPr lang="en-US" smtClean="0"/>
              <a:t>7</a:t>
            </a:fld>
            <a:endParaRPr lang="en-US"/>
          </a:p>
        </p:txBody>
      </p:sp>
    </p:spTree>
    <p:extLst>
      <p:ext uri="{BB962C8B-B14F-4D97-AF65-F5344CB8AC3E}">
        <p14:creationId xmlns:p14="http://schemas.microsoft.com/office/powerpoint/2010/main" val="734980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1200" b="0" i="0" kern="1200" dirty="0" smtClean="0">
                <a:solidFill>
                  <a:schemeClr val="tx1"/>
                </a:solidFill>
                <a:effectLst/>
                <a:latin typeface="+mn-lt"/>
                <a:ea typeface="+mn-ea"/>
                <a:cs typeface="+mn-cs"/>
              </a:rPr>
              <a:t>cluster 3</a:t>
            </a:r>
          </a:p>
          <a:p>
            <a:pPr marL="171450" indent="-171450">
              <a:buFontTx/>
              <a:buChar char="-"/>
            </a:pPr>
            <a:r>
              <a:rPr lang="en-US" sz="1200" b="0" i="0" kern="1200" dirty="0" smtClean="0">
                <a:solidFill>
                  <a:schemeClr val="tx1"/>
                </a:solidFill>
                <a:effectLst/>
                <a:latin typeface="+mn-lt"/>
                <a:ea typeface="+mn-ea"/>
                <a:cs typeface="+mn-cs"/>
              </a:rPr>
              <a:t>Employees having overall higher satisfaction level,</a:t>
            </a:r>
          </a:p>
          <a:p>
            <a:pPr marL="171450" indent="-171450">
              <a:buFontTx/>
              <a:buChar char="-"/>
            </a:pPr>
            <a:r>
              <a:rPr lang="en-US" sz="1200" b="0" i="0" kern="1200" dirty="0" smtClean="0">
                <a:solidFill>
                  <a:schemeClr val="tx1"/>
                </a:solidFill>
                <a:effectLst/>
                <a:latin typeface="+mn-lt"/>
                <a:ea typeface="+mn-ea"/>
                <a:cs typeface="+mn-cs"/>
              </a:rPr>
              <a:t> involved 3-5 projects,</a:t>
            </a:r>
          </a:p>
          <a:p>
            <a:pPr marL="171450" indent="-171450">
              <a:buFontTx/>
              <a:buChar char="-"/>
            </a:pPr>
            <a:r>
              <a:rPr lang="en-US" sz="1200" b="0" i="0" kern="1200" dirty="0" smtClean="0">
                <a:solidFill>
                  <a:schemeClr val="tx1"/>
                </a:solidFill>
                <a:effectLst/>
                <a:latin typeface="+mn-lt"/>
                <a:ea typeface="+mn-ea"/>
                <a:cs typeface="+mn-cs"/>
              </a:rPr>
              <a:t> spend 5 - 6 years.</a:t>
            </a:r>
          </a:p>
          <a:p>
            <a:pPr marL="171450" indent="-171450">
              <a:buFontTx/>
              <a:buChar char="-"/>
            </a:pPr>
            <a:r>
              <a:rPr lang="en-US" sz="1200" b="0" i="0" kern="1200" dirty="0" smtClean="0">
                <a:solidFill>
                  <a:schemeClr val="tx1"/>
                </a:solidFill>
                <a:effectLst/>
                <a:latin typeface="+mn-lt"/>
                <a:ea typeface="+mn-ea"/>
                <a:cs typeface="+mn-cs"/>
              </a:rPr>
              <a:t> higher evaluation rating (0.8 -1) and</a:t>
            </a:r>
          </a:p>
          <a:p>
            <a:pPr marL="171450" indent="-171450">
              <a:buFontTx/>
              <a:buChar char="-"/>
            </a:pPr>
            <a:r>
              <a:rPr lang="en-US" sz="1200" b="0" i="0" kern="1200" dirty="0" smtClean="0">
                <a:solidFill>
                  <a:schemeClr val="tx1"/>
                </a:solidFill>
                <a:effectLst/>
                <a:latin typeface="+mn-lt"/>
                <a:ea typeface="+mn-ea"/>
                <a:cs typeface="+mn-cs"/>
              </a:rPr>
              <a:t>average monthly hours of 225 - 275 hours. Assuming 22 working days a month, this translates to 10 - 13 </a:t>
            </a:r>
            <a:r>
              <a:rPr lang="en-US" sz="1200" b="0" i="0" kern="1200" dirty="0" err="1" smtClean="0">
                <a:solidFill>
                  <a:schemeClr val="tx1"/>
                </a:solidFill>
                <a:effectLst/>
                <a:latin typeface="+mn-lt"/>
                <a:ea typeface="+mn-ea"/>
                <a:cs typeface="+mn-cs"/>
              </a:rPr>
              <a:t>hrs</a:t>
            </a:r>
            <a:r>
              <a:rPr lang="en-US" sz="1200" b="0" i="0" kern="1200" dirty="0" smtClean="0">
                <a:solidFill>
                  <a:schemeClr val="tx1"/>
                </a:solidFill>
                <a:effectLst/>
                <a:latin typeface="+mn-lt"/>
                <a:ea typeface="+mn-ea"/>
                <a:cs typeface="+mn-cs"/>
              </a:rPr>
              <a:t> per day.</a:t>
            </a:r>
          </a:p>
          <a:p>
            <a:r>
              <a:rPr lang="en-US" sz="1200" b="0" i="0" kern="1200" dirty="0" smtClean="0">
                <a:solidFill>
                  <a:schemeClr val="tx1"/>
                </a:solidFill>
                <a:effectLst/>
                <a:latin typeface="+mn-lt"/>
                <a:ea typeface="+mn-ea"/>
                <a:cs typeface="+mn-cs"/>
              </a:rPr>
              <a:t>cluster 1</a:t>
            </a:r>
          </a:p>
          <a:p>
            <a:pPr marL="171450" indent="-171450">
              <a:buFontTx/>
              <a:buChar char="-"/>
            </a:pPr>
            <a:r>
              <a:rPr lang="en-US" sz="1200" b="0" i="0" kern="1200" dirty="0" smtClean="0">
                <a:solidFill>
                  <a:schemeClr val="tx1"/>
                </a:solidFill>
                <a:effectLst/>
                <a:latin typeface="+mn-lt"/>
                <a:ea typeface="+mn-ea"/>
                <a:cs typeface="+mn-cs"/>
              </a:rPr>
              <a:t>Employees having overall medium satisfaction level,</a:t>
            </a:r>
          </a:p>
          <a:p>
            <a:pPr marL="171450" indent="-171450">
              <a:buFontTx/>
              <a:buChar char="-"/>
            </a:pPr>
            <a:r>
              <a:rPr lang="en-US" sz="1200" b="0" i="0" kern="1200" dirty="0" smtClean="0">
                <a:solidFill>
                  <a:schemeClr val="tx1"/>
                </a:solidFill>
                <a:effectLst/>
                <a:latin typeface="+mn-lt"/>
                <a:ea typeface="+mn-ea"/>
                <a:cs typeface="+mn-cs"/>
              </a:rPr>
              <a:t> involved in less than 2 projects,</a:t>
            </a:r>
          </a:p>
          <a:p>
            <a:pPr marL="171450" indent="-171450">
              <a:buFontTx/>
              <a:buChar char="-"/>
            </a:pPr>
            <a:r>
              <a:rPr lang="en-US" sz="1200" b="0" i="0" kern="1200" dirty="0" smtClean="0">
                <a:solidFill>
                  <a:schemeClr val="tx1"/>
                </a:solidFill>
                <a:effectLst/>
                <a:latin typeface="+mn-lt"/>
                <a:ea typeface="+mn-ea"/>
                <a:cs typeface="+mn-cs"/>
              </a:rPr>
              <a:t> spend 3 - 4 years</a:t>
            </a:r>
          </a:p>
          <a:p>
            <a:pPr marL="171450" indent="-171450">
              <a:buFontTx/>
              <a:buChar char="-"/>
            </a:pPr>
            <a:r>
              <a:rPr lang="en-US" sz="1200" b="0" i="0" kern="1200" dirty="0" smtClean="0">
                <a:solidFill>
                  <a:schemeClr val="tx1"/>
                </a:solidFill>
                <a:effectLst/>
                <a:latin typeface="+mn-lt"/>
                <a:ea typeface="+mn-ea"/>
                <a:cs typeface="+mn-cs"/>
              </a:rPr>
              <a:t>low to medium evaluation rating (&lt;0.6) and</a:t>
            </a:r>
          </a:p>
          <a:p>
            <a:pPr marL="171450" indent="-171450">
              <a:buFontTx/>
              <a:buChar char="-"/>
            </a:pPr>
            <a:r>
              <a:rPr lang="en-US" sz="1200" b="0" i="0" kern="1200" dirty="0" smtClean="0">
                <a:solidFill>
                  <a:schemeClr val="tx1"/>
                </a:solidFill>
                <a:effectLst/>
                <a:latin typeface="+mn-lt"/>
                <a:ea typeface="+mn-ea"/>
                <a:cs typeface="+mn-cs"/>
              </a:rPr>
              <a:t>low average monthly hours of less than 175 hours.</a:t>
            </a:r>
          </a:p>
          <a:p>
            <a:r>
              <a:rPr lang="en-US" sz="1200" b="0" i="0" kern="1200" dirty="0" smtClean="0">
                <a:solidFill>
                  <a:schemeClr val="tx1"/>
                </a:solidFill>
                <a:effectLst/>
                <a:latin typeface="+mn-lt"/>
                <a:ea typeface="+mn-ea"/>
                <a:cs typeface="+mn-cs"/>
              </a:rPr>
              <a:t>cluster 2</a:t>
            </a:r>
          </a:p>
          <a:p>
            <a:pPr marL="171450" indent="-171450">
              <a:buFontTx/>
              <a:buChar char="-"/>
            </a:pPr>
            <a:r>
              <a:rPr lang="en-US" sz="1200" b="0" i="0" kern="1200" dirty="0" smtClean="0">
                <a:solidFill>
                  <a:schemeClr val="tx1"/>
                </a:solidFill>
                <a:effectLst/>
                <a:latin typeface="+mn-lt"/>
                <a:ea typeface="+mn-ea"/>
                <a:cs typeface="+mn-cs"/>
              </a:rPr>
              <a:t>Employees having overall low satisfaction level,</a:t>
            </a:r>
          </a:p>
          <a:p>
            <a:pPr marL="171450" indent="-171450">
              <a:buFontTx/>
              <a:buChar char="-"/>
            </a:pPr>
            <a:r>
              <a:rPr lang="en-US" sz="1200" b="0" i="0" kern="1200" dirty="0" smtClean="0">
                <a:solidFill>
                  <a:schemeClr val="tx1"/>
                </a:solidFill>
                <a:effectLst/>
                <a:latin typeface="+mn-lt"/>
                <a:ea typeface="+mn-ea"/>
                <a:cs typeface="+mn-cs"/>
              </a:rPr>
              <a:t> involved in mainly 6 - 7 projects,</a:t>
            </a:r>
          </a:p>
          <a:p>
            <a:pPr marL="171450" indent="-171450">
              <a:buFontTx/>
              <a:buChar char="-"/>
            </a:pPr>
            <a:r>
              <a:rPr lang="en-US" sz="1200" b="0" i="0" kern="1200" dirty="0" smtClean="0">
                <a:solidFill>
                  <a:schemeClr val="tx1"/>
                </a:solidFill>
                <a:effectLst/>
                <a:latin typeface="+mn-lt"/>
                <a:ea typeface="+mn-ea"/>
                <a:cs typeface="+mn-cs"/>
              </a:rPr>
              <a:t> spend 4 -5 years</a:t>
            </a:r>
          </a:p>
          <a:p>
            <a:pPr marL="171450" indent="-171450">
              <a:buFontTx/>
              <a:buChar char="-"/>
            </a:pPr>
            <a:r>
              <a:rPr lang="en-US" sz="1200" b="0" i="0" kern="1200" dirty="0" smtClean="0">
                <a:solidFill>
                  <a:schemeClr val="tx1"/>
                </a:solidFill>
                <a:effectLst/>
                <a:latin typeface="+mn-lt"/>
                <a:ea typeface="+mn-ea"/>
                <a:cs typeface="+mn-cs"/>
              </a:rPr>
              <a:t>high evaluation rating (0.8-1) and</a:t>
            </a:r>
          </a:p>
          <a:p>
            <a:pPr marL="171450" indent="-171450">
              <a:buFontTx/>
              <a:buChar char="-"/>
            </a:pPr>
            <a:r>
              <a:rPr lang="en-US" sz="1200" b="0" i="0" kern="1200" dirty="0" smtClean="0">
                <a:solidFill>
                  <a:schemeClr val="tx1"/>
                </a:solidFill>
                <a:effectLst/>
                <a:latin typeface="+mn-lt"/>
                <a:ea typeface="+mn-ea"/>
                <a:cs typeface="+mn-cs"/>
              </a:rPr>
              <a:t>high average monthly hours of 225 - 350 hours. Assuming 22 working days a month, this translates to 10 - 16 </a:t>
            </a:r>
            <a:r>
              <a:rPr lang="en-US" sz="1200" b="0" i="0" kern="1200" dirty="0" err="1" smtClean="0">
                <a:solidFill>
                  <a:schemeClr val="tx1"/>
                </a:solidFill>
                <a:effectLst/>
                <a:latin typeface="+mn-lt"/>
                <a:ea typeface="+mn-ea"/>
                <a:cs typeface="+mn-cs"/>
              </a:rPr>
              <a:t>hrs</a:t>
            </a:r>
            <a:r>
              <a:rPr lang="en-US" sz="1200" b="0" i="0" kern="1200" dirty="0" smtClean="0">
                <a:solidFill>
                  <a:schemeClr val="tx1"/>
                </a:solidFill>
                <a:effectLst/>
                <a:latin typeface="+mn-lt"/>
                <a:ea typeface="+mn-ea"/>
                <a:cs typeface="+mn-cs"/>
              </a:rPr>
              <a:t> per day.</a:t>
            </a:r>
          </a:p>
          <a:p>
            <a:endParaRPr lang="en-US" dirty="0"/>
          </a:p>
        </p:txBody>
      </p:sp>
      <p:sp>
        <p:nvSpPr>
          <p:cNvPr id="4" name="Slide Number Placeholder 3"/>
          <p:cNvSpPr>
            <a:spLocks noGrp="1"/>
          </p:cNvSpPr>
          <p:nvPr>
            <p:ph type="sldNum" sz="quarter" idx="10"/>
          </p:nvPr>
        </p:nvSpPr>
        <p:spPr/>
        <p:txBody>
          <a:bodyPr/>
          <a:lstStyle/>
          <a:p>
            <a:fld id="{474A4D93-186D-B14F-AEE7-632AD080981F}" type="slidenum">
              <a:rPr lang="en-US" smtClean="0"/>
              <a:t>10</a:t>
            </a:fld>
            <a:endParaRPr lang="en-US"/>
          </a:p>
        </p:txBody>
      </p:sp>
    </p:spTree>
    <p:extLst>
      <p:ext uri="{BB962C8B-B14F-4D97-AF65-F5344CB8AC3E}">
        <p14:creationId xmlns:p14="http://schemas.microsoft.com/office/powerpoint/2010/main" val="1392793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AC806E4-3D1F-AF41-AB1F-4D34E541AFD0}" type="datetime1">
              <a:rPr lang="en-US" smtClean="0"/>
              <a:t>4/28/17</a:t>
            </a:fld>
            <a:endParaRPr lang="en-US" dirty="0"/>
          </a:p>
        </p:txBody>
      </p:sp>
      <p:sp>
        <p:nvSpPr>
          <p:cNvPr id="5" name="Footer Placeholder 4"/>
          <p:cNvSpPr>
            <a:spLocks noGrp="1"/>
          </p:cNvSpPr>
          <p:nvPr>
            <p:ph type="ftr" sz="quarter" idx="11"/>
          </p:nvPr>
        </p:nvSpPr>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29229E-3882-FD4D-80E5-4F212EAFE42C}" type="datetime1">
              <a:rPr lang="en-US" smtClean="0"/>
              <a:t>4/28/17</a:t>
            </a:fld>
            <a:endParaRPr lang="en-US" dirty="0"/>
          </a:p>
        </p:txBody>
      </p:sp>
      <p:sp>
        <p:nvSpPr>
          <p:cNvPr id="6" name="Footer Placeholder 5"/>
          <p:cNvSpPr>
            <a:spLocks noGrp="1"/>
          </p:cNvSpPr>
          <p:nvPr>
            <p:ph type="ftr" sz="quarter" idx="11"/>
          </p:nvPr>
        </p:nvSpPr>
        <p:spPr/>
        <p:txBody>
          <a:bodyPr/>
          <a:lstStyle/>
          <a:p>
            <a:r>
              <a:rPr lang="en-US" smtClean="0"/>
              <a:t>HR Efficiency Analysis</a:t>
            </a:r>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25C0D8D-CEFC-7F4C-A7C8-39A3EAE484F5}" type="datetime1">
              <a:rPr lang="en-US" smtClean="0"/>
              <a:t>4/28/17</a:t>
            </a:fld>
            <a:endParaRPr lang="en-US" dirty="0"/>
          </a:p>
        </p:txBody>
      </p:sp>
      <p:sp>
        <p:nvSpPr>
          <p:cNvPr id="5" name="Footer Placeholder 4"/>
          <p:cNvSpPr>
            <a:spLocks noGrp="1"/>
          </p:cNvSpPr>
          <p:nvPr>
            <p:ph type="ftr" sz="quarter" idx="11"/>
          </p:nvPr>
        </p:nvSpPr>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65F1660-2BCC-2A40-95D7-A4608FE64994}" type="datetime1">
              <a:rPr lang="en-US" smtClean="0"/>
              <a:t>4/28/17</a:t>
            </a:fld>
            <a:endParaRPr lang="en-US" dirty="0"/>
          </a:p>
        </p:txBody>
      </p:sp>
      <p:sp>
        <p:nvSpPr>
          <p:cNvPr id="5" name="Footer Placeholder 4"/>
          <p:cNvSpPr>
            <a:spLocks noGrp="1"/>
          </p:cNvSpPr>
          <p:nvPr>
            <p:ph type="ftr" sz="quarter" idx="11"/>
          </p:nvPr>
        </p:nvSpPr>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505B0B-B333-C44B-9B97-4D373A8BD5CE}" type="datetime1">
              <a:rPr lang="en-US" smtClean="0"/>
              <a:t>4/28/17</a:t>
            </a:fld>
            <a:endParaRPr lang="en-US" dirty="0"/>
          </a:p>
        </p:txBody>
      </p:sp>
      <p:sp>
        <p:nvSpPr>
          <p:cNvPr id="5" name="Footer Placeholder 4"/>
          <p:cNvSpPr>
            <a:spLocks noGrp="1"/>
          </p:cNvSpPr>
          <p:nvPr>
            <p:ph type="ftr" sz="quarter" idx="11"/>
          </p:nvPr>
        </p:nvSpPr>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F4EEEFA-736D-9743-9A70-06ECAD35E5ED}" type="datetime1">
              <a:rPr lang="en-US" smtClean="0"/>
              <a:t>4/28/17</a:t>
            </a:fld>
            <a:endParaRPr lang="en-US" dirty="0"/>
          </a:p>
        </p:txBody>
      </p:sp>
      <p:sp>
        <p:nvSpPr>
          <p:cNvPr id="4" name="Footer Placeholder 4"/>
          <p:cNvSpPr>
            <a:spLocks noGrp="1"/>
          </p:cNvSpPr>
          <p:nvPr>
            <p:ph type="ftr" sz="quarter" idx="11"/>
          </p:nvPr>
        </p:nvSpPr>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91C2A7D-A212-C341-85E3-53EB0C15EB56}" type="datetime1">
              <a:rPr lang="en-US" smtClean="0"/>
              <a:t>4/28/17</a:t>
            </a:fld>
            <a:endParaRPr lang="en-US" dirty="0"/>
          </a:p>
        </p:txBody>
      </p:sp>
      <p:sp>
        <p:nvSpPr>
          <p:cNvPr id="4" name="Footer Placeholder 4"/>
          <p:cNvSpPr>
            <a:spLocks noGrp="1"/>
          </p:cNvSpPr>
          <p:nvPr>
            <p:ph type="ftr" sz="quarter" idx="11"/>
          </p:nvPr>
        </p:nvSpPr>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48F897-1E8B-3E4E-9EBA-D6D1BAF1000D}" type="datetime1">
              <a:rPr lang="en-US" smtClean="0"/>
              <a:t>4/28/17</a:t>
            </a:fld>
            <a:endParaRPr lang="en-US" dirty="0"/>
          </a:p>
        </p:txBody>
      </p:sp>
      <p:sp>
        <p:nvSpPr>
          <p:cNvPr id="5" name="Footer Placeholder 4"/>
          <p:cNvSpPr>
            <a:spLocks noGrp="1"/>
          </p:cNvSpPr>
          <p:nvPr>
            <p:ph type="ftr" sz="quarter" idx="11"/>
          </p:nvPr>
        </p:nvSpPr>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8C50D0-047C-E74A-B253-DE8C449063FF}" type="datetime1">
              <a:rPr lang="en-US" smtClean="0"/>
              <a:t>4/28/17</a:t>
            </a:fld>
            <a:endParaRPr lang="en-US" dirty="0"/>
          </a:p>
        </p:txBody>
      </p:sp>
      <p:sp>
        <p:nvSpPr>
          <p:cNvPr id="5" name="Footer Placeholder 4"/>
          <p:cNvSpPr>
            <a:spLocks noGrp="1"/>
          </p:cNvSpPr>
          <p:nvPr>
            <p:ph type="ftr" sz="quarter" idx="11"/>
          </p:nvPr>
        </p:nvSpPr>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5CE662F9-D9F8-4C4C-9198-B6D13E499330}" type="datetime1">
              <a:rPr lang="en-US" smtClean="0"/>
              <a:t>4/28/17</a:t>
            </a:fld>
            <a:endParaRPr lang="en-US" dirty="0"/>
          </a:p>
        </p:txBody>
      </p:sp>
      <p:sp>
        <p:nvSpPr>
          <p:cNvPr id="5" name="Footer Placeholder 4"/>
          <p:cNvSpPr>
            <a:spLocks noGrp="1"/>
          </p:cNvSpPr>
          <p:nvPr>
            <p:ph type="ftr" sz="quarter" idx="11"/>
          </p:nvPr>
        </p:nvSpPr>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ABEA1B-F42C-0E40-9D36-D74B0606BC3D}" type="datetime1">
              <a:rPr lang="en-US" smtClean="0"/>
              <a:t>4/28/17</a:t>
            </a:fld>
            <a:endParaRPr lang="en-US" dirty="0"/>
          </a:p>
        </p:txBody>
      </p:sp>
      <p:sp>
        <p:nvSpPr>
          <p:cNvPr id="5" name="Footer Placeholder 4"/>
          <p:cNvSpPr>
            <a:spLocks noGrp="1"/>
          </p:cNvSpPr>
          <p:nvPr>
            <p:ph type="ftr" sz="quarter" idx="11"/>
          </p:nvPr>
        </p:nvSpPr>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0F76D03-95AC-FE44-A498-6F13F5B41F20}" type="datetime1">
              <a:rPr lang="en-US" smtClean="0"/>
              <a:t>4/28/17</a:t>
            </a:fld>
            <a:endParaRPr lang="en-US" dirty="0"/>
          </a:p>
        </p:txBody>
      </p:sp>
      <p:sp>
        <p:nvSpPr>
          <p:cNvPr id="6" name="Footer Placeholder 5"/>
          <p:cNvSpPr>
            <a:spLocks noGrp="1"/>
          </p:cNvSpPr>
          <p:nvPr>
            <p:ph type="ftr" sz="quarter" idx="11"/>
          </p:nvPr>
        </p:nvSpPr>
        <p:spPr/>
        <p:txBody>
          <a:bodyPr/>
          <a:lstStyle/>
          <a:p>
            <a:r>
              <a:rPr lang="en-US" smtClean="0"/>
              <a:t>HR Efficiency Analysis</a:t>
            </a:r>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F94AAA6-4B4F-BC45-BECB-33253D230E15}" type="datetime1">
              <a:rPr lang="en-US" smtClean="0"/>
              <a:t>4/28/17</a:t>
            </a:fld>
            <a:endParaRPr lang="en-US" dirty="0"/>
          </a:p>
        </p:txBody>
      </p:sp>
      <p:sp>
        <p:nvSpPr>
          <p:cNvPr id="8" name="Footer Placeholder 7"/>
          <p:cNvSpPr>
            <a:spLocks noGrp="1"/>
          </p:cNvSpPr>
          <p:nvPr>
            <p:ph type="ftr" sz="quarter" idx="11"/>
          </p:nvPr>
        </p:nvSpPr>
        <p:spPr/>
        <p:txBody>
          <a:bodyPr/>
          <a:lstStyle/>
          <a:p>
            <a:r>
              <a:rPr lang="en-US" smtClean="0"/>
              <a:t>HR Efficiency Analysis</a:t>
            </a:r>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B2177E0E-A3A8-5048-9D03-1995133590E7}" type="datetime1">
              <a:rPr lang="en-US" smtClean="0"/>
              <a:t>4/28/17</a:t>
            </a:fld>
            <a:endParaRPr lang="en-US" dirty="0"/>
          </a:p>
        </p:txBody>
      </p:sp>
      <p:sp>
        <p:nvSpPr>
          <p:cNvPr id="5" name="Footer Placeholder 3"/>
          <p:cNvSpPr>
            <a:spLocks noGrp="1"/>
          </p:cNvSpPr>
          <p:nvPr>
            <p:ph type="ftr" sz="quarter" idx="11"/>
          </p:nvPr>
        </p:nvSpPr>
        <p:spPr/>
        <p:txBody>
          <a:bodyPr/>
          <a:lstStyle/>
          <a:p>
            <a:r>
              <a:rPr lang="en-US" smtClean="0"/>
              <a:t>HR Efficiency Analysis</a:t>
            </a:r>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2CBE968-EA3D-6740-9797-F4D5EFAD8184}" type="datetime1">
              <a:rPr lang="en-US" smtClean="0"/>
              <a:t>4/28/17</a:t>
            </a:fld>
            <a:endParaRPr lang="en-US" dirty="0"/>
          </a:p>
        </p:txBody>
      </p:sp>
      <p:sp>
        <p:nvSpPr>
          <p:cNvPr id="5" name="Footer Placeholder 2"/>
          <p:cNvSpPr>
            <a:spLocks noGrp="1"/>
          </p:cNvSpPr>
          <p:nvPr>
            <p:ph type="ftr" sz="quarter" idx="11"/>
          </p:nvPr>
        </p:nvSpPr>
        <p:spPr/>
        <p:txBody>
          <a:bodyPr/>
          <a:lstStyle/>
          <a:p>
            <a:r>
              <a:rPr lang="en-US" smtClean="0"/>
              <a:t>HR Efficiency Analysis</a:t>
            </a:r>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C4529FF7-EB93-034B-8292-5840DB3F9025}" type="datetime1">
              <a:rPr lang="en-US" smtClean="0"/>
              <a:t>4/28/17</a:t>
            </a:fld>
            <a:endParaRPr lang="en-US" dirty="0"/>
          </a:p>
        </p:txBody>
      </p:sp>
      <p:sp>
        <p:nvSpPr>
          <p:cNvPr id="5" name="Footer Placeholder 5"/>
          <p:cNvSpPr>
            <a:spLocks noGrp="1"/>
          </p:cNvSpPr>
          <p:nvPr>
            <p:ph type="ftr" sz="quarter" idx="11"/>
          </p:nvPr>
        </p:nvSpPr>
        <p:spPr/>
        <p:txBody>
          <a:bodyPr/>
          <a:lstStyle/>
          <a:p>
            <a:r>
              <a:rPr lang="en-US" smtClean="0"/>
              <a:t>HR Efficiency Analysis</a:t>
            </a:r>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1E4C30-ABAA-3444-916C-643D5720B283}" type="datetime1">
              <a:rPr lang="en-US" smtClean="0"/>
              <a:t>4/28/17</a:t>
            </a:fld>
            <a:endParaRPr lang="en-US" dirty="0"/>
          </a:p>
        </p:txBody>
      </p:sp>
      <p:sp>
        <p:nvSpPr>
          <p:cNvPr id="6" name="Footer Placeholder 5"/>
          <p:cNvSpPr>
            <a:spLocks noGrp="1"/>
          </p:cNvSpPr>
          <p:nvPr>
            <p:ph type="ftr" sz="quarter" idx="11"/>
          </p:nvPr>
        </p:nvSpPr>
        <p:spPr/>
        <p:txBody>
          <a:bodyPr/>
          <a:lstStyle/>
          <a:p>
            <a:r>
              <a:rPr lang="en-US" smtClean="0"/>
              <a:t>HR Efficiency Analysis</a:t>
            </a:r>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png"/><Relationship Id="rId21" Type="http://schemas.openxmlformats.org/officeDocument/2006/relationships/image" Target="../media/image4.png"/><Relationship Id="rId22" Type="http://schemas.openxmlformats.org/officeDocument/2006/relationships/image" Target="../media/image5.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86EA0A8-CE01-CB40-9ABF-8695E67CE9FE}" type="datetime1">
              <a:rPr lang="en-US" smtClean="0"/>
              <a:t>4/28/17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smtClean="0"/>
              <a:t>HR Efficiency Analysis</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kaggle.com/ludobenistant/hr-analytic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 Id="rId3" Type="http://schemas.openxmlformats.org/officeDocument/2006/relationships/image" Target="../media/image1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Science - </a:t>
            </a:r>
            <a:r>
              <a:rPr lang="en-US" dirty="0"/>
              <a:t>Capstone Project </a:t>
            </a:r>
          </a:p>
        </p:txBody>
      </p:sp>
      <p:sp>
        <p:nvSpPr>
          <p:cNvPr id="3" name="Subtitle 2"/>
          <p:cNvSpPr>
            <a:spLocks noGrp="1"/>
          </p:cNvSpPr>
          <p:nvPr>
            <p:ph type="subTitle" idx="1"/>
          </p:nvPr>
        </p:nvSpPr>
        <p:spPr/>
        <p:txBody>
          <a:bodyPr/>
          <a:lstStyle/>
          <a:p>
            <a:pPr algn="r"/>
            <a:r>
              <a:rPr lang="en-US" dirty="0" smtClean="0"/>
              <a:t>By - Anthony valantra</a:t>
            </a:r>
          </a:p>
          <a:p>
            <a:pPr algn="r"/>
            <a:r>
              <a:rPr lang="en-US" dirty="0" smtClean="0"/>
              <a:t>Mentor - Mike Badescu</a:t>
            </a:r>
            <a:endParaRPr lang="en-US" dirty="0"/>
          </a:p>
        </p:txBody>
      </p:sp>
      <p:sp>
        <p:nvSpPr>
          <p:cNvPr id="7" name="Date Placeholder 6"/>
          <p:cNvSpPr>
            <a:spLocks noGrp="1"/>
          </p:cNvSpPr>
          <p:nvPr>
            <p:ph type="dt" sz="half" idx="10"/>
          </p:nvPr>
        </p:nvSpPr>
        <p:spPr>
          <a:xfrm>
            <a:off x="11082396" y="6424668"/>
            <a:ext cx="990599" cy="304799"/>
          </a:xfrm>
        </p:spPr>
        <p:txBody>
          <a:bodyPr/>
          <a:lstStyle/>
          <a:p>
            <a:fld id="{EDEA92F1-4490-BB49-8D2A-5A4A17E2E7DA}" type="datetime1">
              <a:rPr lang="en-US" smtClean="0"/>
              <a:t>4/28/17</a:t>
            </a:fld>
            <a:endParaRPr lang="en-US" dirty="0"/>
          </a:p>
        </p:txBody>
      </p:sp>
      <p:sp>
        <p:nvSpPr>
          <p:cNvPr id="8" name="Footer Placeholder 7"/>
          <p:cNvSpPr>
            <a:spLocks noGrp="1"/>
          </p:cNvSpPr>
          <p:nvPr>
            <p:ph type="ftr" sz="quarter" idx="11"/>
          </p:nvPr>
        </p:nvSpPr>
        <p:spPr>
          <a:xfrm>
            <a:off x="90748" y="6424668"/>
            <a:ext cx="4034849" cy="304801"/>
          </a:xfrm>
        </p:spPr>
        <p:txBody>
          <a:bodyPr/>
          <a:lstStyle/>
          <a:p>
            <a:r>
              <a:rPr lang="en-US" smtClean="0"/>
              <a:t>HR Efficiency Analysis</a:t>
            </a:r>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19383777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225" y="183087"/>
            <a:ext cx="9404723" cy="784066"/>
          </a:xfrm>
        </p:spPr>
        <p:txBody>
          <a:bodyPr/>
          <a:lstStyle/>
          <a:p>
            <a:r>
              <a:rPr lang="en-US" dirty="0"/>
              <a:t>Cluster </a:t>
            </a:r>
            <a:r>
              <a:rPr lang="en-US" dirty="0" smtClean="0"/>
              <a:t>Analysis - Observations</a:t>
            </a:r>
            <a:endParaRPr lang="en-US" dirty="0"/>
          </a:p>
        </p:txBody>
      </p:sp>
      <p:sp>
        <p:nvSpPr>
          <p:cNvPr id="3" name="Content Placeholder 2"/>
          <p:cNvSpPr>
            <a:spLocks noGrp="1"/>
          </p:cNvSpPr>
          <p:nvPr>
            <p:ph idx="1"/>
          </p:nvPr>
        </p:nvSpPr>
        <p:spPr>
          <a:xfrm>
            <a:off x="555225" y="1755748"/>
            <a:ext cx="9803668" cy="3521646"/>
          </a:xfrm>
        </p:spPr>
        <p:txBody>
          <a:bodyPr>
            <a:noAutofit/>
          </a:bodyPr>
          <a:lstStyle/>
          <a:p>
            <a:r>
              <a:rPr lang="en-US" dirty="0"/>
              <a:t>cluster 3 are employees that company need to find ways to retain. Based on earlier exploratory analysis we know keeping average monthly hours to 174 - 225 </a:t>
            </a:r>
            <a:r>
              <a:rPr lang="en-US" dirty="0" err="1"/>
              <a:t>hrs</a:t>
            </a:r>
            <a:r>
              <a:rPr lang="en-US" dirty="0"/>
              <a:t> or 8-10 </a:t>
            </a:r>
            <a:r>
              <a:rPr lang="en-US" dirty="0" err="1"/>
              <a:t>hrs</a:t>
            </a:r>
            <a:r>
              <a:rPr lang="en-US" dirty="0"/>
              <a:t> a day helps to maintain retention and employee satisfaction.</a:t>
            </a:r>
          </a:p>
          <a:p>
            <a:r>
              <a:rPr lang="en-US" dirty="0"/>
              <a:t>cluster 2 are over worked employees, company need to find ways to optimize work load and improve satisfaction level</a:t>
            </a:r>
          </a:p>
          <a:p>
            <a:r>
              <a:rPr lang="en-US" dirty="0"/>
              <a:t>cluster 1 are under under utilized employees and company need to find means to have them share the work load of cluster 2.</a:t>
            </a:r>
          </a:p>
          <a:p>
            <a:r>
              <a:rPr lang="en-US" dirty="0"/>
              <a:t>Overall right sizing work load and ensuring a 8 - 10 hours a day work load will go long way to have highly satisfied employee and low attrition rate</a:t>
            </a:r>
            <a:r>
              <a:rPr lang="en-US" dirty="0" smtClean="0"/>
              <a:t>.</a:t>
            </a:r>
            <a:endParaRPr lang="en-US" dirty="0"/>
          </a:p>
        </p:txBody>
      </p:sp>
      <p:sp>
        <p:nvSpPr>
          <p:cNvPr id="4" name="Date Placeholder 3"/>
          <p:cNvSpPr>
            <a:spLocks noGrp="1"/>
          </p:cNvSpPr>
          <p:nvPr>
            <p:ph type="dt" sz="half" idx="10"/>
          </p:nvPr>
        </p:nvSpPr>
        <p:spPr>
          <a:xfrm>
            <a:off x="10601116" y="6449143"/>
            <a:ext cx="990599" cy="304799"/>
          </a:xfrm>
        </p:spPr>
        <p:txBody>
          <a:bodyPr/>
          <a:lstStyle/>
          <a:p>
            <a:fld id="{5CE662F9-D9F8-4C4C-9198-B6D13E499330}" type="datetime1">
              <a:rPr lang="en-US" smtClean="0"/>
              <a:t>4/28/17</a:t>
            </a:fld>
            <a:endParaRPr lang="en-US" dirty="0"/>
          </a:p>
        </p:txBody>
      </p:sp>
      <p:sp>
        <p:nvSpPr>
          <p:cNvPr id="5" name="Footer Placeholder 4"/>
          <p:cNvSpPr>
            <a:spLocks noGrp="1"/>
          </p:cNvSpPr>
          <p:nvPr>
            <p:ph type="ftr" sz="quarter" idx="11"/>
          </p:nvPr>
        </p:nvSpPr>
        <p:spPr>
          <a:xfrm>
            <a:off x="124096" y="6449143"/>
            <a:ext cx="3859795" cy="304801"/>
          </a:xfrm>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755629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to predict Employees leaving</a:t>
            </a:r>
            <a:endParaRPr lang="en-US" dirty="0"/>
          </a:p>
        </p:txBody>
      </p:sp>
      <p:sp>
        <p:nvSpPr>
          <p:cNvPr id="3" name="Content Placeholder 2"/>
          <p:cNvSpPr>
            <a:spLocks noGrp="1"/>
          </p:cNvSpPr>
          <p:nvPr>
            <p:ph idx="1"/>
          </p:nvPr>
        </p:nvSpPr>
        <p:spPr>
          <a:xfrm>
            <a:off x="1103312" y="2052917"/>
            <a:ext cx="8946541" cy="3989537"/>
          </a:xfrm>
        </p:spPr>
        <p:txBody>
          <a:bodyPr>
            <a:normAutofit/>
          </a:bodyPr>
          <a:lstStyle/>
          <a:p>
            <a:pPr marL="342900" lvl="1" indent="-342900"/>
            <a:r>
              <a:rPr lang="en-US" dirty="0"/>
              <a:t> </a:t>
            </a:r>
            <a:r>
              <a:rPr lang="en-US" dirty="0" smtClean="0"/>
              <a:t>Attributes </a:t>
            </a:r>
            <a:r>
              <a:rPr lang="en-US" dirty="0"/>
              <a:t>significant for the </a:t>
            </a:r>
            <a:r>
              <a:rPr lang="en-US" dirty="0" smtClean="0"/>
              <a:t>model </a:t>
            </a:r>
            <a:r>
              <a:rPr lang="en-US" dirty="0"/>
              <a:t>to </a:t>
            </a:r>
            <a:r>
              <a:rPr lang="en-US" dirty="0" smtClean="0"/>
              <a:t>predict employees leaving:</a:t>
            </a:r>
          </a:p>
          <a:p>
            <a:pPr lvl="1"/>
            <a:r>
              <a:rPr lang="en-US" i="1" dirty="0" smtClean="0"/>
              <a:t>Number of project</a:t>
            </a:r>
            <a:r>
              <a:rPr lang="en-US" dirty="0"/>
              <a:t>, </a:t>
            </a:r>
            <a:endParaRPr lang="en-US" dirty="0" smtClean="0"/>
          </a:p>
          <a:p>
            <a:pPr lvl="1"/>
            <a:r>
              <a:rPr lang="en-US" i="1" dirty="0"/>
              <a:t>t</a:t>
            </a:r>
            <a:r>
              <a:rPr lang="en-US" i="1" dirty="0" smtClean="0"/>
              <a:t>ime spend company</a:t>
            </a:r>
            <a:r>
              <a:rPr lang="en-US" dirty="0"/>
              <a:t>, </a:t>
            </a:r>
            <a:endParaRPr lang="en-US" dirty="0" smtClean="0"/>
          </a:p>
          <a:p>
            <a:pPr lvl="1"/>
            <a:r>
              <a:rPr lang="en-US" i="1" dirty="0" smtClean="0"/>
              <a:t>Satisfaction level</a:t>
            </a:r>
            <a:r>
              <a:rPr lang="en-US" dirty="0"/>
              <a:t>, </a:t>
            </a:r>
            <a:endParaRPr lang="en-US" dirty="0" smtClean="0"/>
          </a:p>
          <a:p>
            <a:pPr lvl="1"/>
            <a:r>
              <a:rPr lang="en-US" i="1" dirty="0" smtClean="0"/>
              <a:t>Work accident</a:t>
            </a:r>
            <a:r>
              <a:rPr lang="en-US" dirty="0"/>
              <a:t>, </a:t>
            </a:r>
            <a:endParaRPr lang="en-US" dirty="0" smtClean="0"/>
          </a:p>
          <a:p>
            <a:pPr lvl="1"/>
            <a:r>
              <a:rPr lang="en-US" i="1" dirty="0" smtClean="0"/>
              <a:t>salary</a:t>
            </a:r>
            <a:r>
              <a:rPr lang="en-US" dirty="0"/>
              <a:t>, </a:t>
            </a:r>
            <a:endParaRPr lang="en-US" dirty="0" smtClean="0"/>
          </a:p>
          <a:p>
            <a:pPr lvl="1"/>
            <a:r>
              <a:rPr lang="en-US" dirty="0" smtClean="0"/>
              <a:t>Last evaluation</a:t>
            </a:r>
            <a:r>
              <a:rPr lang="en-US" dirty="0"/>
              <a:t>, </a:t>
            </a:r>
            <a:endParaRPr lang="en-US" dirty="0" smtClean="0"/>
          </a:p>
          <a:p>
            <a:pPr lvl="1"/>
            <a:r>
              <a:rPr lang="en-US" i="1" dirty="0" smtClean="0"/>
              <a:t>Average monthly hours</a:t>
            </a:r>
            <a:r>
              <a:rPr lang="en-US" dirty="0"/>
              <a:t>, </a:t>
            </a:r>
            <a:endParaRPr lang="en-US" dirty="0" smtClean="0"/>
          </a:p>
          <a:p>
            <a:pPr lvl="1"/>
            <a:r>
              <a:rPr lang="en-US" i="1" dirty="0" smtClean="0"/>
              <a:t>Promotion(last 5 years)</a:t>
            </a:r>
            <a:r>
              <a:rPr lang="en-US" dirty="0"/>
              <a:t>,</a:t>
            </a:r>
            <a:endParaRPr lang="en-US" dirty="0" smtClean="0"/>
          </a:p>
          <a:p>
            <a:pPr lvl="1"/>
            <a:r>
              <a:rPr lang="en-US" i="1" dirty="0" smtClean="0"/>
              <a:t>department</a:t>
            </a:r>
            <a:endParaRPr lang="en-US" dirty="0"/>
          </a:p>
        </p:txBody>
      </p:sp>
      <p:sp>
        <p:nvSpPr>
          <p:cNvPr id="4" name="Date Placeholder 3"/>
          <p:cNvSpPr>
            <a:spLocks noGrp="1"/>
          </p:cNvSpPr>
          <p:nvPr>
            <p:ph type="dt" sz="half" idx="10"/>
          </p:nvPr>
        </p:nvSpPr>
        <p:spPr>
          <a:xfrm>
            <a:off x="11082396" y="6553201"/>
            <a:ext cx="990599" cy="304799"/>
          </a:xfrm>
        </p:spPr>
        <p:txBody>
          <a:bodyPr/>
          <a:lstStyle/>
          <a:p>
            <a:fld id="{5CE662F9-D9F8-4C4C-9198-B6D13E499330}" type="datetime1">
              <a:rPr lang="en-US" smtClean="0"/>
              <a:t>4/28/17</a:t>
            </a:fld>
            <a:endParaRPr lang="en-US" dirty="0"/>
          </a:p>
        </p:txBody>
      </p:sp>
      <p:sp>
        <p:nvSpPr>
          <p:cNvPr id="5" name="Footer Placeholder 4"/>
          <p:cNvSpPr>
            <a:spLocks noGrp="1"/>
          </p:cNvSpPr>
          <p:nvPr>
            <p:ph type="ftr" sz="quarter" idx="11"/>
          </p:nvPr>
        </p:nvSpPr>
        <p:spPr>
          <a:xfrm>
            <a:off x="91778" y="6425697"/>
            <a:ext cx="3859795" cy="304801"/>
          </a:xfrm>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19223713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 Model</a:t>
            </a:r>
            <a:endParaRPr lang="en-US" dirty="0"/>
          </a:p>
        </p:txBody>
      </p:sp>
      <p:sp>
        <p:nvSpPr>
          <p:cNvPr id="3" name="Content Placeholder 2"/>
          <p:cNvSpPr>
            <a:spLocks noGrp="1"/>
          </p:cNvSpPr>
          <p:nvPr>
            <p:ph idx="1"/>
          </p:nvPr>
        </p:nvSpPr>
        <p:spPr>
          <a:xfrm>
            <a:off x="646111" y="2065980"/>
            <a:ext cx="9404723" cy="3241615"/>
          </a:xfrm>
        </p:spPr>
        <p:txBody>
          <a:bodyPr/>
          <a:lstStyle/>
          <a:p>
            <a:r>
              <a:rPr lang="en-US" dirty="0"/>
              <a:t>overall Accuracy of </a:t>
            </a:r>
            <a:r>
              <a:rPr lang="en-US" dirty="0" smtClean="0"/>
              <a:t>0.89 </a:t>
            </a:r>
            <a:r>
              <a:rPr lang="en-US" dirty="0"/>
              <a:t>against validation data as compared to </a:t>
            </a:r>
            <a:r>
              <a:rPr lang="en-US" dirty="0" smtClean="0"/>
              <a:t>0.9 </a:t>
            </a:r>
            <a:r>
              <a:rPr lang="en-US" dirty="0"/>
              <a:t>given by model data,</a:t>
            </a:r>
          </a:p>
          <a:p>
            <a:r>
              <a:rPr lang="en-US" dirty="0" smtClean="0"/>
              <a:t>model </a:t>
            </a:r>
            <a:r>
              <a:rPr lang="en-US" dirty="0"/>
              <a:t>is maintaining its accuracy levels and hence the model is </a:t>
            </a:r>
            <a:r>
              <a:rPr lang="en-US" dirty="0" smtClean="0"/>
              <a:t>repetitive </a:t>
            </a:r>
            <a:r>
              <a:rPr lang="en-US" dirty="0"/>
              <a:t>and is </a:t>
            </a:r>
            <a:r>
              <a:rPr lang="en-US" dirty="0" smtClean="0"/>
              <a:t>representative </a:t>
            </a:r>
            <a:r>
              <a:rPr lang="en-US" dirty="0"/>
              <a:t>of the problem.</a:t>
            </a:r>
          </a:p>
          <a:p>
            <a:endParaRPr lang="en-US" dirty="0"/>
          </a:p>
        </p:txBody>
      </p:sp>
      <p:sp>
        <p:nvSpPr>
          <p:cNvPr id="4" name="Date Placeholder 3"/>
          <p:cNvSpPr>
            <a:spLocks noGrp="1"/>
          </p:cNvSpPr>
          <p:nvPr>
            <p:ph type="dt" sz="half" idx="10"/>
          </p:nvPr>
        </p:nvSpPr>
        <p:spPr>
          <a:xfrm>
            <a:off x="10352540" y="6142668"/>
            <a:ext cx="990599" cy="304799"/>
          </a:xfrm>
        </p:spPr>
        <p:txBody>
          <a:bodyPr/>
          <a:lstStyle/>
          <a:p>
            <a:fld id="{5CE662F9-D9F8-4C4C-9198-B6D13E499330}" type="datetime1">
              <a:rPr lang="en-US" smtClean="0"/>
              <a:t>4/28/17</a:t>
            </a:fld>
            <a:endParaRPr lang="en-US" dirty="0"/>
          </a:p>
        </p:txBody>
      </p:sp>
      <p:sp>
        <p:nvSpPr>
          <p:cNvPr id="5" name="Footer Placeholder 4"/>
          <p:cNvSpPr>
            <a:spLocks noGrp="1"/>
          </p:cNvSpPr>
          <p:nvPr>
            <p:ph type="ftr" sz="quarter" idx="11"/>
          </p:nvPr>
        </p:nvSpPr>
        <p:spPr>
          <a:xfrm>
            <a:off x="264773" y="6295068"/>
            <a:ext cx="3859795" cy="304801"/>
          </a:xfrm>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472643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 - Model</a:t>
            </a:r>
            <a:endParaRPr lang="en-US" dirty="0"/>
          </a:p>
        </p:txBody>
      </p:sp>
      <p:sp>
        <p:nvSpPr>
          <p:cNvPr id="3" name="Content Placeholder 2"/>
          <p:cNvSpPr>
            <a:spLocks noGrp="1"/>
          </p:cNvSpPr>
          <p:nvPr>
            <p:ph idx="1"/>
          </p:nvPr>
        </p:nvSpPr>
        <p:spPr>
          <a:xfrm>
            <a:off x="646111" y="2065980"/>
            <a:ext cx="9404723" cy="3067723"/>
          </a:xfrm>
        </p:spPr>
        <p:txBody>
          <a:bodyPr>
            <a:normAutofit/>
          </a:bodyPr>
          <a:lstStyle/>
          <a:p>
            <a:r>
              <a:rPr lang="en-US" dirty="0"/>
              <a:t>overall Accuracy of </a:t>
            </a:r>
            <a:r>
              <a:rPr lang="en-US" dirty="0" smtClean="0"/>
              <a:t>0.99 </a:t>
            </a:r>
            <a:r>
              <a:rPr lang="en-US" dirty="0"/>
              <a:t>against validation data as compared to </a:t>
            </a:r>
            <a:r>
              <a:rPr lang="en-US" dirty="0" smtClean="0"/>
              <a:t>1.0 </a:t>
            </a:r>
            <a:r>
              <a:rPr lang="en-US" dirty="0"/>
              <a:t>given by model data,</a:t>
            </a:r>
          </a:p>
          <a:p>
            <a:r>
              <a:rPr lang="en-US" dirty="0" smtClean="0"/>
              <a:t>Though model is too perfect (accuracy of 1.0) it is </a:t>
            </a:r>
            <a:r>
              <a:rPr lang="en-US" dirty="0"/>
              <a:t>maintaining its accuracy levels </a:t>
            </a:r>
            <a:r>
              <a:rPr lang="en-US" dirty="0" smtClean="0"/>
              <a:t>close enough with unseen data and </a:t>
            </a:r>
            <a:r>
              <a:rPr lang="en-US" dirty="0"/>
              <a:t>hence the model is </a:t>
            </a:r>
            <a:r>
              <a:rPr lang="en-US" dirty="0" smtClean="0"/>
              <a:t>repetitive </a:t>
            </a:r>
            <a:r>
              <a:rPr lang="en-US" dirty="0"/>
              <a:t>and is </a:t>
            </a:r>
            <a:r>
              <a:rPr lang="en-US" dirty="0" smtClean="0"/>
              <a:t>representative </a:t>
            </a:r>
            <a:r>
              <a:rPr lang="en-US" dirty="0"/>
              <a:t>of the problem</a:t>
            </a:r>
            <a:r>
              <a:rPr lang="en-US" dirty="0" smtClean="0"/>
              <a:t>. </a:t>
            </a:r>
            <a:r>
              <a:rPr lang="en-US" dirty="0"/>
              <a:t/>
            </a:r>
            <a:br>
              <a:rPr lang="en-US" dirty="0"/>
            </a:br>
            <a:endParaRPr lang="en-US" dirty="0"/>
          </a:p>
          <a:p>
            <a:endParaRPr lang="en-US" dirty="0"/>
          </a:p>
        </p:txBody>
      </p:sp>
      <p:sp>
        <p:nvSpPr>
          <p:cNvPr id="4" name="Date Placeholder 3"/>
          <p:cNvSpPr>
            <a:spLocks noGrp="1"/>
          </p:cNvSpPr>
          <p:nvPr>
            <p:ph type="dt" sz="half" idx="10"/>
          </p:nvPr>
        </p:nvSpPr>
        <p:spPr>
          <a:xfrm>
            <a:off x="10352540" y="6142668"/>
            <a:ext cx="990599" cy="304799"/>
          </a:xfrm>
        </p:spPr>
        <p:txBody>
          <a:bodyPr/>
          <a:lstStyle/>
          <a:p>
            <a:fld id="{5CE662F9-D9F8-4C4C-9198-B6D13E499330}" type="datetime1">
              <a:rPr lang="en-US" smtClean="0"/>
              <a:t>4/28/17</a:t>
            </a:fld>
            <a:endParaRPr lang="en-US" dirty="0"/>
          </a:p>
        </p:txBody>
      </p:sp>
      <p:sp>
        <p:nvSpPr>
          <p:cNvPr id="5" name="Footer Placeholder 4"/>
          <p:cNvSpPr>
            <a:spLocks noGrp="1"/>
          </p:cNvSpPr>
          <p:nvPr>
            <p:ph type="ftr" sz="quarter" idx="11"/>
          </p:nvPr>
        </p:nvSpPr>
        <p:spPr>
          <a:xfrm>
            <a:off x="264773" y="6295068"/>
            <a:ext cx="3859795" cy="304801"/>
          </a:xfrm>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195015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Recommendations</a:t>
            </a:r>
            <a:endParaRPr lang="en-US" dirty="0"/>
          </a:p>
        </p:txBody>
      </p:sp>
      <p:sp>
        <p:nvSpPr>
          <p:cNvPr id="3" name="Content Placeholder 2"/>
          <p:cNvSpPr>
            <a:spLocks noGrp="1"/>
          </p:cNvSpPr>
          <p:nvPr>
            <p:ph idx="1"/>
          </p:nvPr>
        </p:nvSpPr>
        <p:spPr/>
        <p:txBody>
          <a:bodyPr>
            <a:normAutofit lnSpcReduction="10000"/>
          </a:bodyPr>
          <a:lstStyle/>
          <a:p>
            <a:pPr lvl="0"/>
            <a:r>
              <a:rPr lang="en-US" dirty="0"/>
              <a:t>Random Forest Model is giving better prediction for employees leaving.</a:t>
            </a:r>
          </a:p>
          <a:p>
            <a:pPr lvl="0"/>
            <a:r>
              <a:rPr lang="en-US" dirty="0"/>
              <a:t>Overall right sizing work load and ensuring an 8 - 10 hours a day work load will go long way to have highly satisfied employee and low attrition rate.</a:t>
            </a:r>
          </a:p>
          <a:p>
            <a:pPr lvl="0"/>
            <a:r>
              <a:rPr lang="en-US" dirty="0"/>
              <a:t>High rating does not equate directly to level of satisfaction as shown by peaks in low satisfaction. Also, both at high and low rating level we see folks quitting. So maybe improved rating is not resulting into reward or the reward is not matching expectation?</a:t>
            </a:r>
          </a:p>
          <a:p>
            <a:pPr lvl="0"/>
            <a:r>
              <a:rPr lang="en-US" dirty="0"/>
              <a:t>Employees who have spent more than 4 years may be finding work not exciting anymore or maybe feeling competitive enough to try opportunities. Maybe there is a dialogue needed here to understand what would make work more rewarding and satisfying.</a:t>
            </a:r>
          </a:p>
          <a:p>
            <a:endParaRPr lang="en-US" dirty="0"/>
          </a:p>
          <a:p>
            <a:endParaRPr lang="en-US" dirty="0" smtClean="0"/>
          </a:p>
          <a:p>
            <a:endParaRPr lang="en-US" dirty="0"/>
          </a:p>
        </p:txBody>
      </p:sp>
      <p:sp>
        <p:nvSpPr>
          <p:cNvPr id="4" name="Date Placeholder 3"/>
          <p:cNvSpPr>
            <a:spLocks noGrp="1"/>
          </p:cNvSpPr>
          <p:nvPr>
            <p:ph type="dt" sz="half" idx="10"/>
          </p:nvPr>
        </p:nvSpPr>
        <p:spPr>
          <a:xfrm>
            <a:off x="10456085" y="6143268"/>
            <a:ext cx="990599" cy="304799"/>
          </a:xfrm>
        </p:spPr>
        <p:txBody>
          <a:bodyPr/>
          <a:lstStyle/>
          <a:p>
            <a:fld id="{5CE662F9-D9F8-4C4C-9198-B6D13E499330}" type="datetime1">
              <a:rPr lang="en-US" smtClean="0"/>
              <a:t>4/28/17</a:t>
            </a:fld>
            <a:endParaRPr lang="en-US" dirty="0"/>
          </a:p>
        </p:txBody>
      </p:sp>
      <p:sp>
        <p:nvSpPr>
          <p:cNvPr id="5" name="Footer Placeholder 4"/>
          <p:cNvSpPr>
            <a:spLocks noGrp="1"/>
          </p:cNvSpPr>
          <p:nvPr>
            <p:ph type="ftr" sz="quarter" idx="11"/>
          </p:nvPr>
        </p:nvSpPr>
        <p:spPr>
          <a:xfrm>
            <a:off x="395402" y="6295668"/>
            <a:ext cx="3859795" cy="304801"/>
          </a:xfrm>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1458817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97259"/>
          </a:xfrm>
        </p:spPr>
        <p:txBody>
          <a:bodyPr/>
          <a:lstStyle/>
          <a:p>
            <a:pPr algn="ctr"/>
            <a:r>
              <a:rPr lang="en-US" smtClean="0"/>
              <a:t>Dataset Dictionary</a:t>
            </a:r>
            <a:endParaRPr lang="en-US" dirty="0"/>
          </a:p>
        </p:txBody>
      </p:sp>
      <p:sp>
        <p:nvSpPr>
          <p:cNvPr id="3" name="Content Placeholder 2"/>
          <p:cNvSpPr>
            <a:spLocks noGrp="1"/>
          </p:cNvSpPr>
          <p:nvPr>
            <p:ph idx="1"/>
          </p:nvPr>
        </p:nvSpPr>
        <p:spPr>
          <a:xfrm>
            <a:off x="646111" y="1546291"/>
            <a:ext cx="10301975" cy="4607374"/>
          </a:xfrm>
        </p:spPr>
        <p:txBody>
          <a:bodyPr>
            <a:normAutofit fontScale="92500" lnSpcReduction="20000"/>
          </a:bodyPr>
          <a:lstStyle/>
          <a:p>
            <a:r>
              <a:rPr lang="en-US" i="1" dirty="0" err="1"/>
              <a:t>satisfaction_level</a:t>
            </a:r>
            <a:r>
              <a:rPr lang="en-US" dirty="0"/>
              <a:t> - Employee Level of satisfaction. </a:t>
            </a:r>
            <a:r>
              <a:rPr lang="en-US" dirty="0" smtClean="0"/>
              <a:t>It </a:t>
            </a:r>
            <a:r>
              <a:rPr lang="en-US" dirty="0"/>
              <a:t>ranges from </a:t>
            </a:r>
            <a:r>
              <a:rPr lang="en-US" b="1" dirty="0"/>
              <a:t>0 (low satisfaction)</a:t>
            </a:r>
            <a:r>
              <a:rPr lang="en-US" dirty="0"/>
              <a:t> to </a:t>
            </a:r>
            <a:r>
              <a:rPr lang="en-US" b="1" dirty="0"/>
              <a:t>1 (high satisfaction)</a:t>
            </a:r>
            <a:endParaRPr lang="en-US" dirty="0"/>
          </a:p>
          <a:p>
            <a:r>
              <a:rPr lang="en-US" i="1" dirty="0" err="1"/>
              <a:t>last_evaluation</a:t>
            </a:r>
            <a:r>
              <a:rPr lang="en-US" dirty="0"/>
              <a:t> - Latest performance evaluation rating of employee. It ranges from </a:t>
            </a:r>
            <a:r>
              <a:rPr lang="en-US" b="1" dirty="0"/>
              <a:t>0 (low rating)</a:t>
            </a:r>
            <a:r>
              <a:rPr lang="en-US" dirty="0"/>
              <a:t> to </a:t>
            </a:r>
            <a:r>
              <a:rPr lang="en-US" b="1" dirty="0"/>
              <a:t>1 (high rating)</a:t>
            </a:r>
            <a:endParaRPr lang="en-US" dirty="0"/>
          </a:p>
          <a:p>
            <a:r>
              <a:rPr lang="en-US" i="1" dirty="0" err="1"/>
              <a:t>number_project</a:t>
            </a:r>
            <a:r>
              <a:rPr lang="en-US" dirty="0"/>
              <a:t> - Number of projects completed while at work. </a:t>
            </a:r>
          </a:p>
          <a:p>
            <a:r>
              <a:rPr lang="en-US" i="1" dirty="0" err="1"/>
              <a:t>average_montly_hours</a:t>
            </a:r>
            <a:r>
              <a:rPr lang="en-US" dirty="0"/>
              <a:t> - Average monthly work hours at workplace. </a:t>
            </a:r>
          </a:p>
          <a:p>
            <a:r>
              <a:rPr lang="en-US" i="1" dirty="0" err="1"/>
              <a:t>time_spend_company</a:t>
            </a:r>
            <a:r>
              <a:rPr lang="en-US" dirty="0"/>
              <a:t> - Number of years spent in the company. </a:t>
            </a:r>
            <a:endParaRPr lang="en-US" dirty="0" smtClean="0"/>
          </a:p>
          <a:p>
            <a:r>
              <a:rPr lang="en-US" i="1" dirty="0" err="1" smtClean="0"/>
              <a:t>Work_accident</a:t>
            </a:r>
            <a:r>
              <a:rPr lang="en-US" dirty="0"/>
              <a:t> - Whether the employee had a workplace </a:t>
            </a:r>
            <a:r>
              <a:rPr lang="en-US" dirty="0" smtClean="0"/>
              <a:t>accident. 1 indicates accident. </a:t>
            </a:r>
            <a:endParaRPr lang="en-US" dirty="0"/>
          </a:p>
          <a:p>
            <a:r>
              <a:rPr lang="en-US" i="1" dirty="0"/>
              <a:t>left</a:t>
            </a:r>
            <a:r>
              <a:rPr lang="en-US" dirty="0"/>
              <a:t> - Whether the employee left the workplace or not. </a:t>
            </a:r>
            <a:r>
              <a:rPr lang="en-US" b="1" dirty="0"/>
              <a:t>1</a:t>
            </a:r>
            <a:r>
              <a:rPr lang="en-US" dirty="0"/>
              <a:t> means </a:t>
            </a:r>
            <a:r>
              <a:rPr lang="en-US" b="1" dirty="0"/>
              <a:t>left</a:t>
            </a:r>
            <a:r>
              <a:rPr lang="en-US" dirty="0"/>
              <a:t> </a:t>
            </a:r>
            <a:r>
              <a:rPr lang="en-US" dirty="0" smtClean="0"/>
              <a:t>.</a:t>
            </a:r>
            <a:endParaRPr lang="en-US" dirty="0"/>
          </a:p>
          <a:p>
            <a:r>
              <a:rPr lang="en-US" i="1" dirty="0"/>
              <a:t>promotion_last_5years</a:t>
            </a:r>
            <a:r>
              <a:rPr lang="en-US" dirty="0"/>
              <a:t> - Whether the employee was promoted in the last five years. </a:t>
            </a:r>
            <a:r>
              <a:rPr lang="en-US" b="1" dirty="0"/>
              <a:t>1</a:t>
            </a:r>
            <a:r>
              <a:rPr lang="en-US" dirty="0"/>
              <a:t> means promoted and </a:t>
            </a:r>
            <a:r>
              <a:rPr lang="en-US" b="1" dirty="0"/>
              <a:t>0</a:t>
            </a:r>
            <a:r>
              <a:rPr lang="en-US" dirty="0"/>
              <a:t> means no promotion in last 5 years. </a:t>
            </a:r>
            <a:endParaRPr lang="en-US" dirty="0" smtClean="0"/>
          </a:p>
          <a:p>
            <a:r>
              <a:rPr lang="en-US" i="1" dirty="0" smtClean="0"/>
              <a:t>sales</a:t>
            </a:r>
            <a:r>
              <a:rPr lang="en-US" dirty="0"/>
              <a:t> - Department in which they work for. </a:t>
            </a:r>
            <a:r>
              <a:rPr lang="en-US" dirty="0" smtClean="0"/>
              <a:t> </a:t>
            </a:r>
            <a:r>
              <a:rPr lang="en-US" dirty="0" err="1" smtClean="0"/>
              <a:t>Eg</a:t>
            </a:r>
            <a:r>
              <a:rPr lang="en-US" dirty="0" smtClean="0"/>
              <a:t>: </a:t>
            </a:r>
            <a:r>
              <a:rPr lang="en-US" sz="1300" i="1" dirty="0" smtClean="0"/>
              <a:t>accounting</a:t>
            </a:r>
            <a:r>
              <a:rPr lang="en-US" sz="1300" dirty="0"/>
              <a:t>, </a:t>
            </a:r>
            <a:r>
              <a:rPr lang="en-US" sz="1300" i="1" dirty="0" err="1"/>
              <a:t>hr</a:t>
            </a:r>
            <a:r>
              <a:rPr lang="en-US" sz="1300" dirty="0"/>
              <a:t>, </a:t>
            </a:r>
            <a:r>
              <a:rPr lang="en-US" sz="1300" i="1" dirty="0"/>
              <a:t>IT</a:t>
            </a:r>
            <a:r>
              <a:rPr lang="en-US" sz="1300" dirty="0"/>
              <a:t>, </a:t>
            </a:r>
            <a:r>
              <a:rPr lang="en-US" sz="1300" i="1" dirty="0"/>
              <a:t>management</a:t>
            </a:r>
            <a:r>
              <a:rPr lang="en-US" sz="1300" dirty="0"/>
              <a:t>, </a:t>
            </a:r>
            <a:r>
              <a:rPr lang="en-US" sz="1300" i="1" dirty="0"/>
              <a:t>marketing</a:t>
            </a:r>
            <a:r>
              <a:rPr lang="en-US" sz="1300" dirty="0"/>
              <a:t>, </a:t>
            </a:r>
            <a:r>
              <a:rPr lang="en-US" sz="1300" dirty="0" smtClean="0"/>
              <a:t>etc.</a:t>
            </a:r>
          </a:p>
          <a:p>
            <a:r>
              <a:rPr lang="en-US" i="1" dirty="0" smtClean="0"/>
              <a:t>salary</a:t>
            </a:r>
            <a:r>
              <a:rPr lang="en-US" dirty="0"/>
              <a:t> - Salary as high, medium &amp; low.</a:t>
            </a:r>
          </a:p>
          <a:p>
            <a:endParaRPr lang="en-US" dirty="0" smtClean="0"/>
          </a:p>
          <a:p>
            <a:endParaRPr lang="en-US" dirty="0"/>
          </a:p>
        </p:txBody>
      </p:sp>
      <p:sp>
        <p:nvSpPr>
          <p:cNvPr id="4" name="Date Placeholder 3"/>
          <p:cNvSpPr>
            <a:spLocks noGrp="1"/>
          </p:cNvSpPr>
          <p:nvPr>
            <p:ph type="dt" sz="half" idx="10"/>
          </p:nvPr>
        </p:nvSpPr>
        <p:spPr>
          <a:xfrm>
            <a:off x="10553558" y="6487923"/>
            <a:ext cx="1546210" cy="304799"/>
          </a:xfrm>
        </p:spPr>
        <p:txBody>
          <a:bodyPr/>
          <a:lstStyle/>
          <a:p>
            <a:fld id="{D15CB83C-7469-654A-AB81-A22C369EA50E}" type="datetime1">
              <a:rPr lang="en-US" smtClean="0"/>
              <a:t>4/28/17</a:t>
            </a:fld>
            <a:endParaRPr lang="en-US" dirty="0"/>
          </a:p>
        </p:txBody>
      </p:sp>
      <p:sp>
        <p:nvSpPr>
          <p:cNvPr id="5" name="Footer Placeholder 4"/>
          <p:cNvSpPr>
            <a:spLocks noGrp="1"/>
          </p:cNvSpPr>
          <p:nvPr>
            <p:ph type="ftr" sz="quarter" idx="11"/>
          </p:nvPr>
        </p:nvSpPr>
        <p:spPr>
          <a:xfrm>
            <a:off x="116492" y="6422019"/>
            <a:ext cx="3859795" cy="304801"/>
          </a:xfrm>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r>
              <a:rPr lang="en-US" dirty="0" smtClean="0"/>
              <a:t>15</a:t>
            </a:r>
            <a:endParaRPr lang="en-US" dirty="0"/>
          </a:p>
        </p:txBody>
      </p:sp>
    </p:spTree>
    <p:extLst>
      <p:ext uri="{BB962C8B-B14F-4D97-AF65-F5344CB8AC3E}">
        <p14:creationId xmlns:p14="http://schemas.microsoft.com/office/powerpoint/2010/main" val="1816017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is the client</a:t>
            </a:r>
            <a:endParaRPr lang="en-US" dirty="0"/>
          </a:p>
        </p:txBody>
      </p:sp>
      <p:sp>
        <p:nvSpPr>
          <p:cNvPr id="3" name="Content Placeholder 2"/>
          <p:cNvSpPr>
            <a:spLocks noGrp="1"/>
          </p:cNvSpPr>
          <p:nvPr>
            <p:ph idx="1"/>
          </p:nvPr>
        </p:nvSpPr>
        <p:spPr>
          <a:xfrm>
            <a:off x="1104293" y="1686027"/>
            <a:ext cx="8946541" cy="638031"/>
          </a:xfrm>
        </p:spPr>
        <p:txBody>
          <a:bodyPr/>
          <a:lstStyle/>
          <a:p>
            <a:r>
              <a:rPr lang="en-US" dirty="0" smtClean="0"/>
              <a:t>The client is the HR department for company ABC.</a:t>
            </a:r>
          </a:p>
          <a:p>
            <a:endParaRPr lang="en-US" dirty="0" smtClean="0"/>
          </a:p>
        </p:txBody>
      </p:sp>
      <p:sp>
        <p:nvSpPr>
          <p:cNvPr id="4" name="Date Placeholder 3"/>
          <p:cNvSpPr>
            <a:spLocks noGrp="1"/>
          </p:cNvSpPr>
          <p:nvPr>
            <p:ph type="dt" sz="half" idx="10"/>
          </p:nvPr>
        </p:nvSpPr>
        <p:spPr>
          <a:xfrm>
            <a:off x="10707433" y="6448069"/>
            <a:ext cx="990599" cy="304799"/>
          </a:xfrm>
        </p:spPr>
        <p:txBody>
          <a:bodyPr/>
          <a:lstStyle/>
          <a:p>
            <a:fld id="{AC72CB30-DEAE-CF41-B6BB-3BA1166F7342}" type="datetime1">
              <a:rPr lang="en-US" smtClean="0"/>
              <a:t>4/28/17</a:t>
            </a:fld>
            <a:endParaRPr lang="en-US" dirty="0"/>
          </a:p>
        </p:txBody>
      </p:sp>
      <p:sp>
        <p:nvSpPr>
          <p:cNvPr id="5" name="Footer Placeholder 4"/>
          <p:cNvSpPr>
            <a:spLocks noGrp="1"/>
          </p:cNvSpPr>
          <p:nvPr>
            <p:ph type="ftr" sz="quarter" idx="11"/>
          </p:nvPr>
        </p:nvSpPr>
        <p:spPr>
          <a:xfrm>
            <a:off x="28523" y="6448069"/>
            <a:ext cx="3859795" cy="304801"/>
          </a:xfrm>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2</a:t>
            </a:fld>
            <a:endParaRPr lang="en-US" dirty="0"/>
          </a:p>
        </p:txBody>
      </p:sp>
      <p:sp>
        <p:nvSpPr>
          <p:cNvPr id="7" name="Rectangle 6"/>
          <p:cNvSpPr/>
          <p:nvPr/>
        </p:nvSpPr>
        <p:spPr>
          <a:xfrm>
            <a:off x="1103311" y="3583803"/>
            <a:ext cx="9604121" cy="2074434"/>
          </a:xfrm>
          <a:prstGeom prst="rect">
            <a:avLst/>
          </a:prstGeom>
        </p:spPr>
        <p:txBody>
          <a:bodyPr vert="horz" lIns="91440" tIns="45720" rIns="91440" bIns="45720" rtlCol="0">
            <a:normAutofit fontScale="92500"/>
          </a:bodyPr>
          <a:lstStyle/>
          <a:p>
            <a:pPr marL="342900" indent="-342900">
              <a:spcBef>
                <a:spcPts val="1000"/>
              </a:spcBef>
              <a:buClr>
                <a:schemeClr val="bg2">
                  <a:lumMod val="40000"/>
                  <a:lumOff val="60000"/>
                </a:schemeClr>
              </a:buClr>
              <a:buSzPct val="80000"/>
              <a:buFont typeface="Wingdings 3" charset="2"/>
              <a:buChar char=""/>
            </a:pPr>
            <a:r>
              <a:rPr lang="en-US" sz="2000" dirty="0">
                <a:latin typeface="+mj-lt"/>
                <a:ea typeface="+mj-ea"/>
                <a:cs typeface="+mj-cs"/>
              </a:rPr>
              <a:t>Why are best and most experienced employees of ABC leaving prematurely.</a:t>
            </a:r>
          </a:p>
          <a:p>
            <a:pPr marL="342900" indent="-342900">
              <a:spcBef>
                <a:spcPts val="1000"/>
              </a:spcBef>
              <a:buClr>
                <a:schemeClr val="bg2">
                  <a:lumMod val="40000"/>
                  <a:lumOff val="60000"/>
                </a:schemeClr>
              </a:buClr>
              <a:buSzPct val="80000"/>
              <a:buFont typeface="Wingdings 3" charset="2"/>
              <a:buChar char=""/>
            </a:pPr>
            <a:r>
              <a:rPr lang="en-US" sz="2000" dirty="0">
                <a:latin typeface="+mj-lt"/>
                <a:ea typeface="+mj-ea"/>
                <a:cs typeface="+mj-cs"/>
              </a:rPr>
              <a:t>Explore the factors that are important to the </a:t>
            </a:r>
            <a:r>
              <a:rPr lang="en-US" sz="2000" dirty="0" smtClean="0">
                <a:latin typeface="+mj-lt"/>
                <a:ea typeface="+mj-ea"/>
                <a:cs typeface="+mj-cs"/>
              </a:rPr>
              <a:t>employees.</a:t>
            </a:r>
          </a:p>
          <a:p>
            <a:pPr marL="342900" indent="-342900">
              <a:spcBef>
                <a:spcPts val="1000"/>
              </a:spcBef>
              <a:buClr>
                <a:schemeClr val="bg2">
                  <a:lumMod val="40000"/>
                  <a:lumOff val="60000"/>
                </a:schemeClr>
              </a:buClr>
              <a:buSzPct val="80000"/>
              <a:buFont typeface="Wingdings 3" charset="2"/>
              <a:buChar char=""/>
            </a:pPr>
            <a:r>
              <a:rPr lang="en-US" sz="2000" dirty="0" smtClean="0">
                <a:latin typeface="+mj-lt"/>
                <a:ea typeface="+mj-ea"/>
                <a:cs typeface="+mj-cs"/>
              </a:rPr>
              <a:t>Provide recommendation to HR department to lower attrition rate and save on hiring costs.</a:t>
            </a:r>
            <a:endParaRPr lang="en-US" sz="2000" dirty="0">
              <a:latin typeface="+mj-lt"/>
              <a:ea typeface="+mj-ea"/>
              <a:cs typeface="+mj-cs"/>
            </a:endParaRPr>
          </a:p>
          <a:p>
            <a:pPr marL="342900" indent="-342900">
              <a:spcBef>
                <a:spcPts val="1000"/>
              </a:spcBef>
              <a:buClr>
                <a:schemeClr val="bg2">
                  <a:lumMod val="40000"/>
                  <a:lumOff val="60000"/>
                </a:schemeClr>
              </a:buClr>
              <a:buSzPct val="80000"/>
              <a:buFont typeface="Wingdings 3" charset="2"/>
              <a:buChar char=""/>
            </a:pPr>
            <a:r>
              <a:rPr lang="en-US" sz="2000" dirty="0">
                <a:latin typeface="+mj-lt"/>
                <a:ea typeface="+mj-ea"/>
                <a:cs typeface="+mj-cs"/>
              </a:rPr>
              <a:t>Build a predictive model to determine their probability in leaving.</a:t>
            </a:r>
          </a:p>
        </p:txBody>
      </p:sp>
      <p:sp>
        <p:nvSpPr>
          <p:cNvPr id="8" name="Title 1"/>
          <p:cNvSpPr txBox="1">
            <a:spLocks/>
          </p:cNvSpPr>
          <p:nvPr/>
        </p:nvSpPr>
        <p:spPr>
          <a:xfrm>
            <a:off x="646111" y="241272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t>Problem Statement</a:t>
            </a:r>
            <a:endParaRPr lang="en-US" dirty="0"/>
          </a:p>
        </p:txBody>
      </p:sp>
    </p:spTree>
    <p:extLst>
      <p:ext uri="{BB962C8B-B14F-4D97-AF65-F5344CB8AC3E}">
        <p14:creationId xmlns:p14="http://schemas.microsoft.com/office/powerpoint/2010/main" val="11144064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Dataset</a:t>
            </a:r>
            <a:endParaRPr lang="en-US" dirty="0"/>
          </a:p>
        </p:txBody>
      </p:sp>
      <p:sp>
        <p:nvSpPr>
          <p:cNvPr id="3" name="Content Placeholder 2"/>
          <p:cNvSpPr>
            <a:spLocks noGrp="1"/>
          </p:cNvSpPr>
          <p:nvPr>
            <p:ph idx="1"/>
          </p:nvPr>
        </p:nvSpPr>
        <p:spPr/>
        <p:txBody>
          <a:bodyPr/>
          <a:lstStyle/>
          <a:p>
            <a:r>
              <a:rPr lang="en-US" dirty="0" smtClean="0"/>
              <a:t>Source - </a:t>
            </a:r>
            <a:r>
              <a:rPr lang="en-US" dirty="0">
                <a:hlinkClick r:id="rId3"/>
              </a:rPr>
              <a:t>https://www.kaggle.com/ludobenistant/hr-analytics</a:t>
            </a:r>
            <a:endParaRPr lang="en-US" dirty="0"/>
          </a:p>
          <a:p>
            <a:r>
              <a:rPr lang="en-US" dirty="0" smtClean="0"/>
              <a:t>About data</a:t>
            </a:r>
          </a:p>
          <a:p>
            <a:pPr lvl="1"/>
            <a:r>
              <a:rPr lang="en-US" dirty="0" smtClean="0"/>
              <a:t>14,999 Observations</a:t>
            </a:r>
          </a:p>
          <a:p>
            <a:pPr lvl="1"/>
            <a:r>
              <a:rPr lang="en-US" dirty="0" smtClean="0"/>
              <a:t>Observations are described by 10 attributes</a:t>
            </a:r>
            <a:br>
              <a:rPr lang="en-US" dirty="0" smtClean="0"/>
            </a:br>
            <a:endParaRPr lang="en-US" dirty="0" smtClean="0"/>
          </a:p>
          <a:p>
            <a:endParaRPr lang="en-US" dirty="0"/>
          </a:p>
        </p:txBody>
      </p:sp>
      <p:sp>
        <p:nvSpPr>
          <p:cNvPr id="4" name="Date Placeholder 3"/>
          <p:cNvSpPr>
            <a:spLocks noGrp="1"/>
          </p:cNvSpPr>
          <p:nvPr>
            <p:ph type="dt" sz="half" idx="10"/>
          </p:nvPr>
        </p:nvSpPr>
        <p:spPr>
          <a:xfrm>
            <a:off x="10611750" y="6485200"/>
            <a:ext cx="1471125" cy="304799"/>
          </a:xfrm>
        </p:spPr>
        <p:txBody>
          <a:bodyPr/>
          <a:lstStyle/>
          <a:p>
            <a:fld id="{2D57C867-0621-3741-B3E3-A228A5064329}" type="datetime1">
              <a:rPr lang="en-US" smtClean="0"/>
              <a:t>4/28/17</a:t>
            </a:fld>
            <a:endParaRPr lang="en-US" dirty="0"/>
          </a:p>
        </p:txBody>
      </p:sp>
      <p:sp>
        <p:nvSpPr>
          <p:cNvPr id="5" name="Footer Placeholder 4"/>
          <p:cNvSpPr>
            <a:spLocks noGrp="1"/>
          </p:cNvSpPr>
          <p:nvPr>
            <p:ph type="ftr" sz="quarter" idx="11"/>
          </p:nvPr>
        </p:nvSpPr>
        <p:spPr>
          <a:xfrm>
            <a:off x="128912" y="6522334"/>
            <a:ext cx="3859794" cy="230533"/>
          </a:xfrm>
        </p:spPr>
        <p:txBody>
          <a:bodyPr/>
          <a:lstStyle/>
          <a:p>
            <a:r>
              <a:rPr lang="en-US" dirty="0" smtClean="0"/>
              <a:t>HR Efficiency Analysis</a:t>
            </a:r>
            <a:endParaRPr lang="en-US" dirty="0"/>
          </a:p>
        </p:txBody>
      </p:sp>
      <p:sp>
        <p:nvSpPr>
          <p:cNvPr id="6" name="Slide Number Placeholder 5"/>
          <p:cNvSpPr>
            <a:spLocks noGrp="1"/>
          </p:cNvSpPr>
          <p:nvPr>
            <p:ph type="sldNum" sz="quarter" idx="12"/>
          </p:nvPr>
        </p:nvSpPr>
        <p:spPr/>
        <p:txBody>
          <a:bodyPr/>
          <a:lstStyle/>
          <a:p>
            <a:r>
              <a:rPr lang="en-US" dirty="0"/>
              <a:t>3</a:t>
            </a:r>
          </a:p>
        </p:txBody>
      </p:sp>
    </p:spTree>
    <p:extLst>
      <p:ext uri="{BB962C8B-B14F-4D97-AF65-F5344CB8AC3E}">
        <p14:creationId xmlns:p14="http://schemas.microsoft.com/office/powerpoint/2010/main" val="4789072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284" y="679572"/>
            <a:ext cx="9404723" cy="789929"/>
          </a:xfrm>
        </p:spPr>
        <p:txBody>
          <a:bodyPr/>
          <a:lstStyle/>
          <a:p>
            <a:r>
              <a:rPr lang="en-US" dirty="0" smtClean="0"/>
              <a:t>Data Exploration </a:t>
            </a:r>
            <a:br>
              <a:rPr lang="en-US" dirty="0" smtClean="0"/>
            </a:br>
            <a:r>
              <a:rPr lang="en-US" sz="1600" dirty="0"/>
              <a:t> </a:t>
            </a:r>
            <a:r>
              <a:rPr lang="en-US" sz="1600" dirty="0" smtClean="0"/>
              <a:t/>
            </a:r>
            <a:br>
              <a:rPr lang="en-US" sz="1600" dirty="0" smtClean="0"/>
            </a:br>
            <a:endParaRPr lang="en-US" sz="1600" dirty="0"/>
          </a:p>
        </p:txBody>
      </p:sp>
      <p:sp>
        <p:nvSpPr>
          <p:cNvPr id="4" name="Date Placeholder 3"/>
          <p:cNvSpPr>
            <a:spLocks noGrp="1"/>
          </p:cNvSpPr>
          <p:nvPr>
            <p:ph type="dt" sz="half" idx="10"/>
          </p:nvPr>
        </p:nvSpPr>
        <p:spPr>
          <a:xfrm>
            <a:off x="10352540" y="6295068"/>
            <a:ext cx="990599" cy="304799"/>
          </a:xfrm>
        </p:spPr>
        <p:txBody>
          <a:bodyPr/>
          <a:lstStyle/>
          <a:p>
            <a:fld id="{5CE662F9-D9F8-4C4C-9198-B6D13E499330}" type="datetime1">
              <a:rPr lang="en-US" smtClean="0"/>
              <a:t>4/28/17</a:t>
            </a:fld>
            <a:endParaRPr lang="en-US" dirty="0"/>
          </a:p>
        </p:txBody>
      </p:sp>
      <p:sp>
        <p:nvSpPr>
          <p:cNvPr id="5" name="Footer Placeholder 4"/>
          <p:cNvSpPr>
            <a:spLocks noGrp="1"/>
          </p:cNvSpPr>
          <p:nvPr>
            <p:ph type="ftr" sz="quarter" idx="11"/>
          </p:nvPr>
        </p:nvSpPr>
        <p:spPr>
          <a:xfrm>
            <a:off x="212521" y="6295068"/>
            <a:ext cx="3859795" cy="304801"/>
          </a:xfrm>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4</a:t>
            </a:fld>
            <a:endParaRPr lang="en-US" dirty="0"/>
          </a:p>
        </p:txBody>
      </p:sp>
      <p:sp>
        <p:nvSpPr>
          <p:cNvPr id="7" name="TextBox 6"/>
          <p:cNvSpPr txBox="1"/>
          <p:nvPr/>
        </p:nvSpPr>
        <p:spPr>
          <a:xfrm>
            <a:off x="888274" y="1943100"/>
            <a:ext cx="6818812" cy="2862322"/>
          </a:xfrm>
          <a:prstGeom prst="rect">
            <a:avLst/>
          </a:prstGeom>
          <a:noFill/>
        </p:spPr>
        <p:txBody>
          <a:bodyPr wrap="square" rtlCol="0">
            <a:spAutoFit/>
          </a:bodyPr>
          <a:lstStyle/>
          <a:p>
            <a:pPr marL="285750" indent="-285750">
              <a:buFont typeface="Arial" charset="0"/>
              <a:buChar char="•"/>
            </a:pPr>
            <a:r>
              <a:rPr lang="en-US" dirty="0" smtClean="0"/>
              <a:t>We start by looking at correlation </a:t>
            </a:r>
            <a:r>
              <a:rPr lang="en-US" dirty="0"/>
              <a:t>of satisfaction level of employee and </a:t>
            </a:r>
            <a:r>
              <a:rPr lang="en-US" dirty="0" smtClean="0"/>
              <a:t>whether they have left or not with below attributes:</a:t>
            </a:r>
            <a:endParaRPr lang="en-US" dirty="0" smtClean="0"/>
          </a:p>
          <a:p>
            <a:pPr marL="742950" lvl="1" indent="-285750">
              <a:buFont typeface="Arial" charset="0"/>
              <a:buChar char="•"/>
            </a:pPr>
            <a:r>
              <a:rPr lang="en-US" dirty="0" smtClean="0"/>
              <a:t>number </a:t>
            </a:r>
            <a:r>
              <a:rPr lang="en-US" dirty="0"/>
              <a:t>of project, </a:t>
            </a:r>
            <a:endParaRPr lang="en-US" dirty="0" smtClean="0"/>
          </a:p>
          <a:p>
            <a:pPr marL="742950" lvl="1" indent="-285750">
              <a:buFont typeface="Arial" charset="0"/>
              <a:buChar char="•"/>
            </a:pPr>
            <a:r>
              <a:rPr lang="en-US" dirty="0" smtClean="0"/>
              <a:t>average monthly </a:t>
            </a:r>
            <a:r>
              <a:rPr lang="en-US" dirty="0"/>
              <a:t>hours, </a:t>
            </a:r>
            <a:endParaRPr lang="en-US" dirty="0" smtClean="0"/>
          </a:p>
          <a:p>
            <a:pPr marL="742950" lvl="1" indent="-285750">
              <a:buFont typeface="Arial" charset="0"/>
              <a:buChar char="•"/>
            </a:pPr>
            <a:r>
              <a:rPr lang="en-US" dirty="0" smtClean="0"/>
              <a:t>time </a:t>
            </a:r>
            <a:r>
              <a:rPr lang="en-US" dirty="0"/>
              <a:t>spend with the company, </a:t>
            </a:r>
            <a:endParaRPr lang="en-US" dirty="0" smtClean="0"/>
          </a:p>
          <a:p>
            <a:pPr marL="742950" lvl="1" indent="-285750">
              <a:buFont typeface="Arial" charset="0"/>
              <a:buChar char="•"/>
            </a:pPr>
            <a:r>
              <a:rPr lang="en-US" dirty="0" smtClean="0"/>
              <a:t>promotion(in </a:t>
            </a:r>
            <a:r>
              <a:rPr lang="en-US" dirty="0"/>
              <a:t>last 5 years), </a:t>
            </a:r>
            <a:endParaRPr lang="en-US" dirty="0" smtClean="0"/>
          </a:p>
          <a:p>
            <a:pPr marL="742950" lvl="1" indent="-285750">
              <a:buFont typeface="Arial" charset="0"/>
              <a:buChar char="•"/>
            </a:pPr>
            <a:r>
              <a:rPr lang="en-US" dirty="0" smtClean="0"/>
              <a:t>Work </a:t>
            </a:r>
            <a:r>
              <a:rPr lang="en-US" dirty="0"/>
              <a:t>accident, </a:t>
            </a:r>
            <a:endParaRPr lang="en-US" dirty="0" smtClean="0"/>
          </a:p>
          <a:p>
            <a:pPr marL="742950" lvl="1" indent="-285750">
              <a:buFont typeface="Arial" charset="0"/>
              <a:buChar char="•"/>
            </a:pPr>
            <a:r>
              <a:rPr lang="en-US" dirty="0" smtClean="0"/>
              <a:t>salary </a:t>
            </a:r>
            <a:r>
              <a:rPr lang="en-US" dirty="0"/>
              <a:t>level &amp; </a:t>
            </a:r>
            <a:endParaRPr lang="en-US" dirty="0" smtClean="0"/>
          </a:p>
          <a:p>
            <a:pPr marL="742950" lvl="1" indent="-285750">
              <a:buFont typeface="Arial" charset="0"/>
              <a:buChar char="•"/>
            </a:pPr>
            <a:r>
              <a:rPr lang="en-US" dirty="0" smtClean="0"/>
              <a:t>department</a:t>
            </a:r>
            <a:r>
              <a:rPr lang="en-US" dirty="0"/>
              <a:t>.</a:t>
            </a:r>
          </a:p>
        </p:txBody>
      </p:sp>
    </p:spTree>
    <p:extLst>
      <p:ext uri="{BB962C8B-B14F-4D97-AF65-F5344CB8AC3E}">
        <p14:creationId xmlns:p14="http://schemas.microsoft.com/office/powerpoint/2010/main" val="1365997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695439" y="6291498"/>
            <a:ext cx="990599" cy="304799"/>
          </a:xfrm>
        </p:spPr>
        <p:txBody>
          <a:bodyPr/>
          <a:lstStyle/>
          <a:p>
            <a:fld id="{5CE662F9-D9F8-4C4C-9198-B6D13E499330}" type="datetime1">
              <a:rPr lang="en-US" smtClean="0"/>
              <a:t>4/28/17</a:t>
            </a:fld>
            <a:endParaRPr lang="en-US" dirty="0"/>
          </a:p>
        </p:txBody>
      </p:sp>
      <p:sp>
        <p:nvSpPr>
          <p:cNvPr id="5" name="Footer Placeholder 4"/>
          <p:cNvSpPr>
            <a:spLocks noGrp="1"/>
          </p:cNvSpPr>
          <p:nvPr>
            <p:ph type="ftr" sz="quarter" idx="11"/>
          </p:nvPr>
        </p:nvSpPr>
        <p:spPr>
          <a:xfrm>
            <a:off x="160270" y="6434196"/>
            <a:ext cx="3859795" cy="304801"/>
          </a:xfrm>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5</a:t>
            </a:fld>
            <a:endParaRPr lang="en-US" dirty="0"/>
          </a:p>
        </p:txBody>
      </p:sp>
      <p:sp>
        <p:nvSpPr>
          <p:cNvPr id="12" name="Rectangle 7"/>
          <p:cNvSpPr>
            <a:spLocks noChangeArrowheads="1"/>
          </p:cNvSpPr>
          <p:nvPr/>
        </p:nvSpPr>
        <p:spPr bwMode="auto">
          <a:xfrm>
            <a:off x="1103313" y="39449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7" name="Picture 16"/>
          <p:cNvPicPr>
            <a:picLocks noChangeAspect="1"/>
          </p:cNvPicPr>
          <p:nvPr/>
        </p:nvPicPr>
        <p:blipFill>
          <a:blip r:embed="rId3"/>
          <a:stretch>
            <a:fillRect/>
          </a:stretch>
        </p:blipFill>
        <p:spPr>
          <a:xfrm>
            <a:off x="317024" y="1701357"/>
            <a:ext cx="5537607" cy="3164347"/>
          </a:xfrm>
          <a:prstGeom prst="rect">
            <a:avLst/>
          </a:prstGeom>
        </p:spPr>
      </p:pic>
      <p:sp>
        <p:nvSpPr>
          <p:cNvPr id="18" name="TextBox 17"/>
          <p:cNvSpPr txBox="1"/>
          <p:nvPr/>
        </p:nvSpPr>
        <p:spPr>
          <a:xfrm>
            <a:off x="459948" y="5219562"/>
            <a:ext cx="10996178" cy="646331"/>
          </a:xfrm>
          <a:prstGeom prst="rect">
            <a:avLst/>
          </a:prstGeom>
          <a:noFill/>
        </p:spPr>
        <p:txBody>
          <a:bodyPr wrap="square" rtlCol="0">
            <a:spAutoFit/>
          </a:bodyPr>
          <a:lstStyle/>
          <a:p>
            <a:r>
              <a:rPr lang="en-US" dirty="0" smtClean="0"/>
              <a:t>Overall we see employees involved in 3-5 projects and spend 174 </a:t>
            </a:r>
            <a:r>
              <a:rPr lang="mr-IN" dirty="0" smtClean="0"/>
              <a:t>–</a:t>
            </a:r>
            <a:r>
              <a:rPr lang="en-US" dirty="0" smtClean="0"/>
              <a:t> 225 average monthly hours ( 8 </a:t>
            </a:r>
            <a:r>
              <a:rPr lang="mr-IN" dirty="0" smtClean="0"/>
              <a:t>–</a:t>
            </a:r>
            <a:r>
              <a:rPr lang="en-US" dirty="0" smtClean="0"/>
              <a:t> 10 hours a day), have high satisfaction level and low attrition rate</a:t>
            </a:r>
            <a:endParaRPr lang="en-US" dirty="0"/>
          </a:p>
        </p:txBody>
      </p:sp>
      <p:pic>
        <p:nvPicPr>
          <p:cNvPr id="1042"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9543" y="1701358"/>
            <a:ext cx="5546495" cy="3164347"/>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a:spLocks noGrp="1"/>
          </p:cNvSpPr>
          <p:nvPr>
            <p:ph type="title"/>
          </p:nvPr>
        </p:nvSpPr>
        <p:spPr>
          <a:xfrm>
            <a:off x="717284" y="679572"/>
            <a:ext cx="9404723" cy="789929"/>
          </a:xfrm>
        </p:spPr>
        <p:txBody>
          <a:bodyPr/>
          <a:lstStyle/>
          <a:p>
            <a:r>
              <a:rPr lang="en-US" dirty="0" smtClean="0"/>
              <a:t>Data Exploration </a:t>
            </a:r>
            <a:br>
              <a:rPr lang="en-US" dirty="0" smtClean="0"/>
            </a:br>
            <a:r>
              <a:rPr lang="en-US" sz="1600" dirty="0"/>
              <a:t> </a:t>
            </a:r>
            <a:r>
              <a:rPr lang="en-US" sz="1600" dirty="0" smtClean="0"/>
              <a:t/>
            </a:r>
            <a:br>
              <a:rPr lang="en-US" sz="1600" dirty="0" smtClean="0"/>
            </a:br>
            <a:endParaRPr lang="en-US" sz="1600" dirty="0"/>
          </a:p>
        </p:txBody>
      </p:sp>
    </p:spTree>
    <p:extLst>
      <p:ext uri="{BB962C8B-B14F-4D97-AF65-F5344CB8AC3E}">
        <p14:creationId xmlns:p14="http://schemas.microsoft.com/office/powerpoint/2010/main" val="8705339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352540" y="6347320"/>
            <a:ext cx="990599" cy="304799"/>
          </a:xfrm>
        </p:spPr>
        <p:txBody>
          <a:bodyPr/>
          <a:lstStyle/>
          <a:p>
            <a:fld id="{5CE662F9-D9F8-4C4C-9198-B6D13E499330}" type="datetime1">
              <a:rPr lang="en-US" smtClean="0"/>
              <a:t>4/28/17</a:t>
            </a:fld>
            <a:endParaRPr lang="en-US" dirty="0"/>
          </a:p>
        </p:txBody>
      </p:sp>
      <p:sp>
        <p:nvSpPr>
          <p:cNvPr id="5" name="Footer Placeholder 4"/>
          <p:cNvSpPr>
            <a:spLocks noGrp="1"/>
          </p:cNvSpPr>
          <p:nvPr>
            <p:ph type="ftr" sz="quarter" idx="11"/>
          </p:nvPr>
        </p:nvSpPr>
        <p:spPr>
          <a:xfrm>
            <a:off x="251711" y="6347320"/>
            <a:ext cx="3859795" cy="304801"/>
          </a:xfrm>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6</a:t>
            </a:fld>
            <a:endParaRPr lang="en-US" dirty="0"/>
          </a:p>
        </p:txBody>
      </p:sp>
      <p:sp>
        <p:nvSpPr>
          <p:cNvPr id="9" name="TextBox 8"/>
          <p:cNvSpPr txBox="1"/>
          <p:nvPr/>
        </p:nvSpPr>
        <p:spPr>
          <a:xfrm>
            <a:off x="251712" y="5013330"/>
            <a:ext cx="11361168" cy="1477328"/>
          </a:xfrm>
          <a:prstGeom prst="rect">
            <a:avLst/>
          </a:prstGeom>
          <a:noFill/>
        </p:spPr>
        <p:txBody>
          <a:bodyPr wrap="square" rtlCol="0">
            <a:spAutoFit/>
          </a:bodyPr>
          <a:lstStyle/>
          <a:p>
            <a:pPr marL="285750" indent="-285750">
              <a:buFont typeface="Arial" charset="0"/>
              <a:buChar char="•"/>
            </a:pPr>
            <a:r>
              <a:rPr lang="en-US" dirty="0" smtClean="0"/>
              <a:t>High rating does not equate </a:t>
            </a:r>
            <a:r>
              <a:rPr lang="en-US" dirty="0" smtClean="0"/>
              <a:t>directly </a:t>
            </a:r>
            <a:r>
              <a:rPr lang="en-US" dirty="0" smtClean="0"/>
              <a:t>to level of </a:t>
            </a:r>
            <a:r>
              <a:rPr lang="en-US" dirty="0" smtClean="0"/>
              <a:t>satisfaction as shown by peaks in low satisfaction. Also both at high and low rating level we see folks quitting. So maybe improved rating is not resulting to some kind of bonus or the bonus is not enough?</a:t>
            </a:r>
            <a:endParaRPr lang="en-US" dirty="0" smtClean="0"/>
          </a:p>
          <a:p>
            <a:pPr marL="285750" indent="-285750">
              <a:buFont typeface="Arial" charset="0"/>
              <a:buChar char="•"/>
            </a:pPr>
            <a:r>
              <a:rPr lang="en-US" dirty="0" smtClean="0"/>
              <a:t>Employees who have been 4 years tend to show low attrition but beyond that we see attrition increasing. Perhaps work has become less challenging</a:t>
            </a:r>
            <a:endParaRPr lang="en-US"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711" y="1587554"/>
            <a:ext cx="5605194" cy="31978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5044" y="1603162"/>
            <a:ext cx="5577836" cy="318222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717284" y="679572"/>
            <a:ext cx="9404723" cy="789929"/>
          </a:xfrm>
        </p:spPr>
        <p:txBody>
          <a:bodyPr/>
          <a:lstStyle/>
          <a:p>
            <a:r>
              <a:rPr lang="en-US" dirty="0" smtClean="0"/>
              <a:t>Data Exploration </a:t>
            </a:r>
            <a:br>
              <a:rPr lang="en-US" dirty="0" smtClean="0"/>
            </a:br>
            <a:r>
              <a:rPr lang="en-US" sz="1600" dirty="0"/>
              <a:t> </a:t>
            </a:r>
            <a:r>
              <a:rPr lang="en-US" sz="1600" dirty="0" smtClean="0"/>
              <a:t/>
            </a:r>
            <a:br>
              <a:rPr lang="en-US" sz="1600" dirty="0" smtClean="0"/>
            </a:br>
            <a:endParaRPr lang="en-US" sz="1600" dirty="0"/>
          </a:p>
        </p:txBody>
      </p:sp>
    </p:spTree>
    <p:extLst>
      <p:ext uri="{BB962C8B-B14F-4D97-AF65-F5344CB8AC3E}">
        <p14:creationId xmlns:p14="http://schemas.microsoft.com/office/powerpoint/2010/main" val="667302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 </a:t>
            </a:r>
            <a:r>
              <a:rPr lang="en-US" dirty="0" smtClean="0"/>
              <a:t>- Observations</a:t>
            </a:r>
            <a:endParaRPr lang="en-US" dirty="0"/>
          </a:p>
        </p:txBody>
      </p:sp>
      <p:sp>
        <p:nvSpPr>
          <p:cNvPr id="3" name="Content Placeholder 2"/>
          <p:cNvSpPr>
            <a:spLocks noGrp="1"/>
          </p:cNvSpPr>
          <p:nvPr>
            <p:ph idx="1"/>
          </p:nvPr>
        </p:nvSpPr>
        <p:spPr>
          <a:xfrm>
            <a:off x="1104293" y="1661032"/>
            <a:ext cx="8946541" cy="4195481"/>
          </a:xfrm>
        </p:spPr>
        <p:txBody>
          <a:bodyPr>
            <a:normAutofit fontScale="92500" lnSpcReduction="10000"/>
          </a:bodyPr>
          <a:lstStyle/>
          <a:p>
            <a:r>
              <a:rPr lang="en-US" dirty="0" smtClean="0"/>
              <a:t>Number of project</a:t>
            </a:r>
            <a:r>
              <a:rPr lang="en-US" dirty="0"/>
              <a:t>, </a:t>
            </a:r>
            <a:r>
              <a:rPr lang="en-US" dirty="0" smtClean="0"/>
              <a:t>average monthly hours</a:t>
            </a:r>
            <a:r>
              <a:rPr lang="en-US" dirty="0"/>
              <a:t>, </a:t>
            </a:r>
            <a:r>
              <a:rPr lang="en-US" dirty="0" smtClean="0"/>
              <a:t>last evaluation are </a:t>
            </a:r>
            <a:r>
              <a:rPr lang="en-US" dirty="0"/>
              <a:t>of significant interest for </a:t>
            </a:r>
            <a:r>
              <a:rPr lang="en-US" dirty="0" smtClean="0"/>
              <a:t>analyzing </a:t>
            </a:r>
            <a:r>
              <a:rPr lang="en-US" dirty="0" smtClean="0"/>
              <a:t>reasons </a:t>
            </a:r>
            <a:r>
              <a:rPr lang="en-US" dirty="0"/>
              <a:t>for employees </a:t>
            </a:r>
            <a:r>
              <a:rPr lang="en-US" dirty="0" smtClean="0"/>
              <a:t>leaving.</a:t>
            </a:r>
          </a:p>
          <a:p>
            <a:r>
              <a:rPr lang="en-US" dirty="0"/>
              <a:t>It seems low satisfaction is driven by over work and medium satisfaction is due to less work (does less work means lower remuneration?).</a:t>
            </a:r>
          </a:p>
          <a:p>
            <a:r>
              <a:rPr lang="en-US" dirty="0"/>
              <a:t>Employees putting in 8-10 hours a day seems to be having higher satisfaction level and low rate of leaving.</a:t>
            </a:r>
          </a:p>
          <a:p>
            <a:r>
              <a:rPr lang="en-US" dirty="0"/>
              <a:t>Overall right sizing work across the workforce could improve overall satisfaction and company will be able to retain employees and improve overall employee utilization</a:t>
            </a:r>
            <a:r>
              <a:rPr lang="en-US" dirty="0" smtClean="0"/>
              <a:t>.</a:t>
            </a:r>
          </a:p>
          <a:p>
            <a:pPr lvl="0"/>
            <a:r>
              <a:rPr lang="en-US" dirty="0"/>
              <a:t>Employees who have spent more than 4 years may be finding work not exciting anymore or maybe feeling competitive enough to try opportunities. Maybe there is a dialogue needed here to understand what would make work more rewarding and satisfying</a:t>
            </a:r>
            <a:r>
              <a:rPr lang="en-US" dirty="0" smtClean="0"/>
              <a:t>.</a:t>
            </a:r>
            <a:endParaRPr lang="en-US" dirty="0"/>
          </a:p>
        </p:txBody>
      </p:sp>
      <p:sp>
        <p:nvSpPr>
          <p:cNvPr id="4" name="Date Placeholder 3"/>
          <p:cNvSpPr>
            <a:spLocks noGrp="1"/>
          </p:cNvSpPr>
          <p:nvPr>
            <p:ph type="dt" sz="half" idx="10"/>
          </p:nvPr>
        </p:nvSpPr>
        <p:spPr>
          <a:xfrm>
            <a:off x="10695439" y="6325098"/>
            <a:ext cx="990599" cy="304799"/>
          </a:xfrm>
        </p:spPr>
        <p:txBody>
          <a:bodyPr/>
          <a:lstStyle/>
          <a:p>
            <a:fld id="{5CE662F9-D9F8-4C4C-9198-B6D13E499330}" type="datetime1">
              <a:rPr lang="en-US" smtClean="0"/>
              <a:t>4/28/17</a:t>
            </a:fld>
            <a:endParaRPr lang="en-US" dirty="0"/>
          </a:p>
        </p:txBody>
      </p:sp>
      <p:sp>
        <p:nvSpPr>
          <p:cNvPr id="5" name="Footer Placeholder 4"/>
          <p:cNvSpPr>
            <a:spLocks noGrp="1"/>
          </p:cNvSpPr>
          <p:nvPr>
            <p:ph type="ftr" sz="quarter" idx="11"/>
          </p:nvPr>
        </p:nvSpPr>
        <p:spPr>
          <a:xfrm>
            <a:off x="290899" y="6295668"/>
            <a:ext cx="3859795" cy="304801"/>
          </a:xfrm>
        </p:spPr>
        <p:txBody>
          <a:bodyPr/>
          <a:lstStyle/>
          <a:p>
            <a:r>
              <a:rPr lang="en-US" dirty="0"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9135681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Analysis</a:t>
            </a:r>
            <a:endParaRPr lang="en-US" dirty="0"/>
          </a:p>
        </p:txBody>
      </p:sp>
      <p:sp>
        <p:nvSpPr>
          <p:cNvPr id="3" name="Content Placeholder 2"/>
          <p:cNvSpPr>
            <a:spLocks noGrp="1"/>
          </p:cNvSpPr>
          <p:nvPr>
            <p:ph idx="1"/>
          </p:nvPr>
        </p:nvSpPr>
        <p:spPr>
          <a:xfrm>
            <a:off x="888273" y="1412838"/>
            <a:ext cx="10302466" cy="1787562"/>
          </a:xfrm>
        </p:spPr>
        <p:txBody>
          <a:bodyPr>
            <a:normAutofit fontScale="85000" lnSpcReduction="20000"/>
          </a:bodyPr>
          <a:lstStyle/>
          <a:p>
            <a:r>
              <a:rPr lang="en-US" dirty="0" smtClean="0"/>
              <a:t>Used K-means clustering</a:t>
            </a:r>
          </a:p>
          <a:p>
            <a:r>
              <a:rPr lang="en-US" dirty="0"/>
              <a:t>Cluster analysis for data had </a:t>
            </a:r>
            <a:r>
              <a:rPr lang="en-US" dirty="0" smtClean="0"/>
              <a:t>33.26%  </a:t>
            </a:r>
            <a:r>
              <a:rPr lang="en-US" dirty="0"/>
              <a:t>of point of </a:t>
            </a:r>
            <a:r>
              <a:rPr lang="en-US" dirty="0" smtClean="0"/>
              <a:t>variability and was not very conclusive.</a:t>
            </a:r>
            <a:endParaRPr lang="en-US" dirty="0"/>
          </a:p>
          <a:p>
            <a:r>
              <a:rPr lang="en-US" dirty="0"/>
              <a:t>On separating the data into set of employees who have left it improved to 51.25% of point </a:t>
            </a:r>
            <a:r>
              <a:rPr lang="en-US" dirty="0" smtClean="0"/>
              <a:t>variability</a:t>
            </a:r>
          </a:p>
          <a:p>
            <a:r>
              <a:rPr lang="en-US" dirty="0" smtClean="0"/>
              <a:t>In the earlier exploratory analysis we were able to see different behavior at 3 satisfaction levels will use 3 clusters.</a:t>
            </a:r>
            <a:endParaRPr lang="en-US" dirty="0"/>
          </a:p>
        </p:txBody>
      </p:sp>
      <p:sp>
        <p:nvSpPr>
          <p:cNvPr id="4" name="Date Placeholder 3"/>
          <p:cNvSpPr>
            <a:spLocks noGrp="1"/>
          </p:cNvSpPr>
          <p:nvPr>
            <p:ph type="dt" sz="half" idx="10"/>
          </p:nvPr>
        </p:nvSpPr>
        <p:spPr>
          <a:xfrm>
            <a:off x="11020612" y="6371887"/>
            <a:ext cx="990599" cy="304799"/>
          </a:xfrm>
        </p:spPr>
        <p:txBody>
          <a:bodyPr/>
          <a:lstStyle/>
          <a:p>
            <a:fld id="{5CE662F9-D9F8-4C4C-9198-B6D13E499330}" type="datetime1">
              <a:rPr lang="en-US" smtClean="0"/>
              <a:t>4/28/17</a:t>
            </a:fld>
            <a:endParaRPr lang="en-US" dirty="0"/>
          </a:p>
        </p:txBody>
      </p:sp>
      <p:sp>
        <p:nvSpPr>
          <p:cNvPr id="5" name="Footer Placeholder 4"/>
          <p:cNvSpPr>
            <a:spLocks noGrp="1"/>
          </p:cNvSpPr>
          <p:nvPr>
            <p:ph type="ftr" sz="quarter" idx="11"/>
          </p:nvPr>
        </p:nvSpPr>
        <p:spPr>
          <a:xfrm>
            <a:off x="0" y="6438054"/>
            <a:ext cx="3859795" cy="304801"/>
          </a:xfrm>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8</a:t>
            </a:fld>
            <a:endParaRPr lang="en-US" dirty="0"/>
          </a:p>
        </p:txBody>
      </p:sp>
      <p:pic>
        <p:nvPicPr>
          <p:cNvPr id="10" name="Picture 9"/>
          <p:cNvPicPr>
            <a:picLocks noChangeAspect="1"/>
          </p:cNvPicPr>
          <p:nvPr/>
        </p:nvPicPr>
        <p:blipFill>
          <a:blip r:embed="rId2"/>
          <a:stretch>
            <a:fillRect/>
          </a:stretch>
        </p:blipFill>
        <p:spPr>
          <a:xfrm>
            <a:off x="888273" y="3471965"/>
            <a:ext cx="4912179" cy="2806959"/>
          </a:xfrm>
          <a:prstGeom prst="rect">
            <a:avLst/>
          </a:prstGeom>
        </p:spPr>
      </p:pic>
      <p:pic>
        <p:nvPicPr>
          <p:cNvPr id="11" name="Picture 10"/>
          <p:cNvPicPr>
            <a:picLocks noChangeAspect="1"/>
          </p:cNvPicPr>
          <p:nvPr/>
        </p:nvPicPr>
        <p:blipFill>
          <a:blip r:embed="rId3"/>
          <a:stretch>
            <a:fillRect/>
          </a:stretch>
        </p:blipFill>
        <p:spPr>
          <a:xfrm>
            <a:off x="6160995" y="3471965"/>
            <a:ext cx="4912179" cy="2806959"/>
          </a:xfrm>
          <a:prstGeom prst="rect">
            <a:avLst/>
          </a:prstGeom>
        </p:spPr>
      </p:pic>
    </p:spTree>
    <p:extLst>
      <p:ext uri="{BB962C8B-B14F-4D97-AF65-F5344CB8AC3E}">
        <p14:creationId xmlns:p14="http://schemas.microsoft.com/office/powerpoint/2010/main" val="21232625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Analysis</a:t>
            </a:r>
            <a:endParaRPr lang="en-US" dirty="0"/>
          </a:p>
        </p:txBody>
      </p:sp>
      <p:sp>
        <p:nvSpPr>
          <p:cNvPr id="4" name="Date Placeholder 3"/>
          <p:cNvSpPr>
            <a:spLocks noGrp="1"/>
          </p:cNvSpPr>
          <p:nvPr>
            <p:ph type="dt" sz="half" idx="10"/>
          </p:nvPr>
        </p:nvSpPr>
        <p:spPr>
          <a:xfrm>
            <a:off x="10589392" y="6402251"/>
            <a:ext cx="990599" cy="304799"/>
          </a:xfrm>
        </p:spPr>
        <p:txBody>
          <a:bodyPr/>
          <a:lstStyle/>
          <a:p>
            <a:fld id="{5CE662F9-D9F8-4C4C-9198-B6D13E499330}" type="datetime1">
              <a:rPr lang="en-US" smtClean="0"/>
              <a:t>4/28/17</a:t>
            </a:fld>
            <a:endParaRPr lang="en-US" dirty="0"/>
          </a:p>
        </p:txBody>
      </p:sp>
      <p:sp>
        <p:nvSpPr>
          <p:cNvPr id="5" name="Footer Placeholder 4"/>
          <p:cNvSpPr>
            <a:spLocks noGrp="1"/>
          </p:cNvSpPr>
          <p:nvPr>
            <p:ph type="ftr" sz="quarter" idx="11"/>
          </p:nvPr>
        </p:nvSpPr>
        <p:spPr>
          <a:xfrm>
            <a:off x="229603" y="6402251"/>
            <a:ext cx="3859795" cy="304801"/>
          </a:xfrm>
        </p:spPr>
        <p:txBody>
          <a:bodyPr/>
          <a:lstStyle/>
          <a:p>
            <a:r>
              <a:rPr lang="en-US" smtClean="0"/>
              <a:t>HR Efficiency Analysis</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9</a:t>
            </a:fld>
            <a:endParaRPr lang="en-US" dirty="0"/>
          </a:p>
        </p:txBody>
      </p:sp>
      <p:pic>
        <p:nvPicPr>
          <p:cNvPr id="7" name="Picture 6"/>
          <p:cNvPicPr>
            <a:picLocks noChangeAspect="1"/>
          </p:cNvPicPr>
          <p:nvPr/>
        </p:nvPicPr>
        <p:blipFill>
          <a:blip r:embed="rId2"/>
          <a:stretch>
            <a:fillRect/>
          </a:stretch>
        </p:blipFill>
        <p:spPr>
          <a:xfrm>
            <a:off x="1606731" y="1447800"/>
            <a:ext cx="8125641" cy="4643223"/>
          </a:xfrm>
          <a:prstGeom prst="rect">
            <a:avLst/>
          </a:prstGeom>
        </p:spPr>
      </p:pic>
    </p:spTree>
    <p:extLst>
      <p:ext uri="{BB962C8B-B14F-4D97-AF65-F5344CB8AC3E}">
        <p14:creationId xmlns:p14="http://schemas.microsoft.com/office/powerpoint/2010/main" val="2411776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1698</TotalTime>
  <Words>1557</Words>
  <Application>Microsoft Macintosh PowerPoint</Application>
  <PresentationFormat>Widescreen</PresentationFormat>
  <Paragraphs>189</Paragraphs>
  <Slides>15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vt:lpstr>
      <vt:lpstr>Century Gothic</vt:lpstr>
      <vt:lpstr>Mangal</vt:lpstr>
      <vt:lpstr>Wingdings 3</vt:lpstr>
      <vt:lpstr>Arial</vt:lpstr>
      <vt:lpstr>Ion</vt:lpstr>
      <vt:lpstr>Data Science - Capstone Project </vt:lpstr>
      <vt:lpstr>Who is the client</vt:lpstr>
      <vt:lpstr>Dataset</vt:lpstr>
      <vt:lpstr>Data Exploration    </vt:lpstr>
      <vt:lpstr>Data Exploration    </vt:lpstr>
      <vt:lpstr>Data Exploration    </vt:lpstr>
      <vt:lpstr>Data Exploration - Observations</vt:lpstr>
      <vt:lpstr>Cluster Analysis</vt:lpstr>
      <vt:lpstr>Cluster Analysis</vt:lpstr>
      <vt:lpstr>Cluster Analysis - Observations</vt:lpstr>
      <vt:lpstr>Model to predict Employees leaving</vt:lpstr>
      <vt:lpstr>Logistic Regression - Model</vt:lpstr>
      <vt:lpstr>Random Forest - Model</vt:lpstr>
      <vt:lpstr>Recommendations</vt:lpstr>
      <vt:lpstr>Dataset Dictionary</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 Capstone Project </dc:title>
  <dc:creator>Anthony Valantra</dc:creator>
  <cp:lastModifiedBy>Anthony Valantra</cp:lastModifiedBy>
  <cp:revision>64</cp:revision>
  <cp:lastPrinted>2017-03-21T01:02:16Z</cp:lastPrinted>
  <dcterms:created xsi:type="dcterms:W3CDTF">2017-03-20T17:05:25Z</dcterms:created>
  <dcterms:modified xsi:type="dcterms:W3CDTF">2017-04-28T18:11:17Z</dcterms:modified>
</cp:coreProperties>
</file>